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9" r:id="rId3"/>
    <p:sldId id="260" r:id="rId4"/>
    <p:sldId id="261" r:id="rId5"/>
    <p:sldId id="292" r:id="rId6"/>
    <p:sldId id="293" r:id="rId7"/>
    <p:sldId id="294" r:id="rId8"/>
    <p:sldId id="295" r:id="rId9"/>
    <p:sldId id="296" r:id="rId10"/>
    <p:sldId id="297" r:id="rId11"/>
    <p:sldId id="308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309" r:id="rId27"/>
    <p:sldId id="262" r:id="rId28"/>
    <p:sldId id="310" r:id="rId29"/>
    <p:sldId id="263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11" r:id="rId40"/>
    <p:sldId id="264" r:id="rId41"/>
    <p:sldId id="265" r:id="rId42"/>
    <p:sldId id="307" r:id="rId43"/>
  </p:sldIdLst>
  <p:sldSz cx="12192000" cy="6858000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0000"/>
    <a:srgbClr val="FF6600"/>
    <a:srgbClr val="0000FF"/>
    <a:srgbClr val="0066CC"/>
    <a:srgbClr val="006699"/>
    <a:srgbClr val="F0F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08" autoAdjust="0"/>
    <p:restoredTop sz="94711" autoAdjust="0"/>
  </p:normalViewPr>
  <p:slideViewPr>
    <p:cSldViewPr>
      <p:cViewPr varScale="1">
        <p:scale>
          <a:sx n="76" d="100"/>
          <a:sy n="76" d="100"/>
        </p:scale>
        <p:origin x="114" y="6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201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B047C-CA89-4C6E-A46E-100CFF6ACB26}" type="datetimeFigureOut">
              <a:rPr lang="fr-FR" smtClean="0"/>
              <a:t>10/12/2014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6F0D2-A708-44E4-AE5B-CE85802A32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923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C344FF3-F4A8-48DB-AF03-51CE7F8AF55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28785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7717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268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9150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Evolution</a:t>
            </a:r>
            <a:r>
              <a:rPr lang="fr-FR" baseline="0" dirty="0" smtClean="0"/>
              <a:t> de l’équipe pour être au plus près des besoins des personnes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897AF-6876-4C01-9B55-916740D955E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715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Cahier</a:t>
            </a:r>
            <a:r>
              <a:rPr lang="fr-FR" baseline="0" dirty="0" smtClean="0"/>
              <a:t> des charges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897AF-6876-4C01-9B55-916740D955E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93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Nbre</a:t>
            </a:r>
            <a:r>
              <a:rPr lang="fr-FR" baseline="0" dirty="0" smtClean="0"/>
              <a:t> suffisant : à nous d’adapter le(s) objectif(s) en fonction du temps dont on dispose. Parfois exceptionnellement prolongation avec prescription  de 5 séances sup (2 fois </a:t>
            </a:r>
            <a:r>
              <a:rPr lang="fr-FR" baseline="0" dirty="0" err="1" smtClean="0"/>
              <a:t>ds</a:t>
            </a:r>
            <a:r>
              <a:rPr lang="fr-FR" baseline="0" dirty="0" smtClean="0"/>
              <a:t> l’année)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897AF-6876-4C01-9B55-916740D955E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531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6986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Valorisation</a:t>
            </a:r>
            <a:r>
              <a:rPr lang="fr-FR" baseline="0" dirty="0" smtClean="0"/>
              <a:t> des compétences de la personne : les autres professionnels évaluent les troubles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897AF-6876-4C01-9B55-916740D955E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674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64916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23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38104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28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5545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22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9421BF5-8C1F-473C-95DE-A9EC5946A84F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293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3FA588-1FE8-4651-B888-20C4028597D2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609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0681B1-F35B-40E6-BE51-F8F0F29FECA6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32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554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536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BA24CF2-81F1-4B80-B321-9FCD10056883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98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E1E498-B30C-43EF-A6BB-F2D8BD960B8C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534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1DB501-6F32-4B3A-9AC4-0BE007088882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602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2AE87B-FA77-4C02-8AB8-62C641ED15A2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36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6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3FBFC14-9994-4990-AF22-F802D6FB752D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37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01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7787A1-F5CF-4153-A0C2-97A80394F5D9}" type="slidenum">
              <a:rPr lang="fr-FR" altLang="fr-FR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38</a:t>
            </a:fld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265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44FF3-F4A8-48DB-AF03-51CE7F8AF55F}" type="slidenum">
              <a:rPr lang="fr-FR" altLang="fr-FR" smtClean="0"/>
              <a:pPr/>
              <a:t>42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2319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196752"/>
            <a:ext cx="12192000" cy="381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 smtClean="0">
                <a:latin typeface="Calibri" panose="020F0502020204030204" pitchFamily="34" charset="0"/>
              </a:rPr>
              <a:t>AIDES</a:t>
            </a:r>
            <a:r>
              <a:rPr lang="fr-FR" sz="5400" b="1" baseline="0" dirty="0" smtClean="0">
                <a:latin typeface="Calibri" panose="020F0502020204030204" pitchFamily="34" charset="0"/>
              </a:rPr>
              <a:t> À L’AUTONOMIE</a:t>
            </a:r>
            <a:br>
              <a:rPr lang="fr-FR" sz="5400" b="1" baseline="0" dirty="0" smtClean="0">
                <a:latin typeface="Calibri" panose="020F0502020204030204" pitchFamily="34" charset="0"/>
              </a:rPr>
            </a:br>
            <a:r>
              <a:rPr lang="fr-FR" sz="5400" b="1" baseline="0" dirty="0" smtClean="0">
                <a:latin typeface="Calibri" panose="020F0502020204030204" pitchFamily="34" charset="0"/>
              </a:rPr>
              <a:t>DES PERSONNES ÂGÉES</a:t>
            </a:r>
          </a:p>
          <a:p>
            <a:pPr algn="ctr"/>
            <a:endParaRPr lang="fr-FR" b="1" baseline="0" dirty="0" smtClean="0">
              <a:latin typeface="Calibri" panose="020F0502020204030204" pitchFamily="34" charset="0"/>
            </a:endParaRPr>
          </a:p>
          <a:p>
            <a:pPr algn="ctr"/>
            <a:r>
              <a:rPr lang="fr-FR" sz="3200" b="1" baseline="0" dirty="0" smtClean="0">
                <a:latin typeface="Calibri" panose="020F0502020204030204" pitchFamily="34" charset="0"/>
              </a:rPr>
              <a:t>Évolution des besoins, Évolution des pratiques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480043" y="6237312"/>
            <a:ext cx="5617301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20000"/>
                </a:solidFill>
              </a:rPr>
              <a:t>Journée</a:t>
            </a:r>
            <a:r>
              <a:rPr lang="fr-FR" b="1" baseline="0" dirty="0" smtClean="0">
                <a:solidFill>
                  <a:srgbClr val="F20000"/>
                </a:solidFill>
              </a:rPr>
              <a:t> d’étude – 12 décembre 2014</a:t>
            </a:r>
            <a:endParaRPr lang="fr-FR" b="1" dirty="0">
              <a:solidFill>
                <a:srgbClr val="F2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07533" y="1341438"/>
            <a:ext cx="5226051" cy="45259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36785" y="1341438"/>
            <a:ext cx="5228167" cy="45259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899871" y="6283808"/>
            <a:ext cx="8708631" cy="360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6338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</p:spPr>
        <p:txBody>
          <a:bodyPr anchor="b"/>
          <a:lstStyle>
            <a:lvl1pPr>
              <a:defRPr sz="4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1899871" y="6381006"/>
            <a:ext cx="8516609" cy="3603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76243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270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0066CC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899871" y="6309320"/>
            <a:ext cx="8708631" cy="360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522937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40318" y="2480716"/>
            <a:ext cx="5158316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679511" y="6283808"/>
            <a:ext cx="8640960" cy="360362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288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899871" y="6283808"/>
            <a:ext cx="8612620" cy="360362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5293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899871" y="6283808"/>
            <a:ext cx="8516609" cy="360362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4235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782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391478" y="6283808"/>
            <a:ext cx="9121013" cy="360362"/>
          </a:xfrm>
        </p:spPr>
        <p:txBody>
          <a:bodyPr/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989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391478" y="6283808"/>
            <a:ext cx="9121013" cy="360362"/>
          </a:xfrm>
        </p:spPr>
        <p:txBody>
          <a:bodyPr/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7986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391478" y="6283808"/>
            <a:ext cx="9121013" cy="360362"/>
          </a:xfrm>
        </p:spPr>
        <p:txBody>
          <a:bodyPr/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9726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959851" y="365126"/>
            <a:ext cx="2705100" cy="550227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918451" cy="550227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391478" y="6283808"/>
            <a:ext cx="9121013" cy="360362"/>
          </a:xfrm>
        </p:spPr>
        <p:txBody>
          <a:bodyPr/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09320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7184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2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76243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9000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1899871" y="6381006"/>
            <a:ext cx="8516609" cy="3603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76243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525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7436" y="1465127"/>
            <a:ext cx="10657417" cy="416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0"/>
            <a:r>
              <a:rPr lang="fr-FR" altLang="fr-FR" dirty="0" smtClean="0"/>
              <a:t>Troisième niveau</a:t>
            </a:r>
          </a:p>
          <a:p>
            <a:pPr lvl="1"/>
            <a:r>
              <a:rPr lang="fr-FR" altLang="fr-FR" dirty="0" smtClean="0"/>
              <a:t>Quatrième niveau</a:t>
            </a:r>
          </a:p>
          <a:p>
            <a:pPr lvl="2"/>
            <a:r>
              <a:rPr lang="fr-FR" altLang="fr-FR" dirty="0" smtClean="0"/>
              <a:t>Cinquième niveau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8303685" y="6237288"/>
            <a:ext cx="12128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endParaRPr lang="fr-FR" altLang="fr-FR" sz="1400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1899871" y="6381006"/>
            <a:ext cx="8516609" cy="3603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FF"/>
                </a:solidFill>
              </a:defRPr>
            </a:lvl1pPr>
          </a:lstStyle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2" name="Organigramme : Opération manuelle 1"/>
          <p:cNvSpPr/>
          <p:nvPr userDrawn="1"/>
        </p:nvSpPr>
        <p:spPr>
          <a:xfrm>
            <a:off x="1204085" y="6237312"/>
            <a:ext cx="10264115" cy="72008"/>
          </a:xfrm>
          <a:prstGeom prst="flowChartManualOperation">
            <a:avLst/>
          </a:prstGeom>
          <a:solidFill>
            <a:srgbClr val="F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10604757" y="6376243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b="1" kern="120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F30A4B1A-D10F-4930-98CE-7F6C59EA3612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1" r:id="rId3"/>
    <p:sldLayoutId id="214748365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5.jpeg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3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4.jpeg"/><Relationship Id="rId10" Type="http://schemas.openxmlformats.org/officeDocument/2006/relationships/image" Target="../media/image32.jpeg"/><Relationship Id="rId4" Type="http://schemas.openxmlformats.org/officeDocument/2006/relationships/image" Target="../media/image16.jpeg"/><Relationship Id="rId9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3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4.jpeg"/><Relationship Id="rId4" Type="http://schemas.openxmlformats.org/officeDocument/2006/relationships/image" Target="../media/image1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24.jpeg"/><Relationship Id="rId4" Type="http://schemas.openxmlformats.org/officeDocument/2006/relationships/image" Target="../media/image16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3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24.jpeg"/><Relationship Id="rId4" Type="http://schemas.openxmlformats.org/officeDocument/2006/relationships/image" Target="../media/image16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3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24.jpeg"/><Relationship Id="rId10" Type="http://schemas.openxmlformats.org/officeDocument/2006/relationships/image" Target="../media/image46.jpeg"/><Relationship Id="rId4" Type="http://schemas.openxmlformats.org/officeDocument/2006/relationships/image" Target="../media/image16.jpeg"/><Relationship Id="rId9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r-FR" dirty="0" smtClean="0">
                <a:solidFill>
                  <a:srgbClr val="002060"/>
                </a:solidFill>
              </a:rPr>
              <a:t>Ouverture des travaux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4788" y="2348880"/>
            <a:ext cx="10082336" cy="3168351"/>
          </a:xfrm>
        </p:spPr>
        <p:txBody>
          <a:bodyPr/>
          <a:lstStyle/>
          <a:p>
            <a:pPr>
              <a:spcBef>
                <a:spcPts val="24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Cédric </a:t>
            </a:r>
            <a:r>
              <a:rPr lang="fr-FR" sz="2800" b="1" cap="all" dirty="0">
                <a:solidFill>
                  <a:srgbClr val="002060"/>
                </a:solidFill>
              </a:rPr>
              <a:t>Mignon</a:t>
            </a:r>
            <a:r>
              <a:rPr lang="fr-FR" sz="2800" dirty="0"/>
              <a:t>, Directeur du Développement Caisse d’Epargne</a:t>
            </a:r>
          </a:p>
          <a:p>
            <a:pPr>
              <a:spcBef>
                <a:spcPts val="24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Dominique </a:t>
            </a:r>
            <a:r>
              <a:rPr lang="fr-FR" sz="2800" b="1" cap="all" dirty="0">
                <a:solidFill>
                  <a:srgbClr val="002060"/>
                </a:solidFill>
              </a:rPr>
              <a:t>Balmary</a:t>
            </a:r>
            <a:r>
              <a:rPr lang="fr-FR" sz="2800" dirty="0"/>
              <a:t>, Président de l’Uniopss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510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r-FR" dirty="0" smtClean="0">
                <a:solidFill>
                  <a:srgbClr val="002060"/>
                </a:solidFill>
              </a:rPr>
              <a:t>Allocution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5440" y="2276873"/>
            <a:ext cx="10298360" cy="2395921"/>
          </a:xfrm>
        </p:spPr>
        <p:txBody>
          <a:bodyPr/>
          <a:lstStyle/>
          <a:p>
            <a:endParaRPr lang="fr-FR" dirty="0" smtClean="0"/>
          </a:p>
          <a:p>
            <a:pPr>
              <a:lnSpc>
                <a:spcPct val="120000"/>
              </a:lnSpc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Laurence ROSSIGNOL</a:t>
            </a:r>
            <a:r>
              <a:rPr lang="fr-FR" sz="2800" dirty="0"/>
              <a:t>, Secrétaire d’Etat chargée de la Famille, des Personnes âgées et de l’Autonomie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984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9630" y="188640"/>
            <a:ext cx="10009112" cy="1479699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1</a:t>
            </a:r>
            <a:b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600" dirty="0"/>
              <a:t>Accueil, accompagnement et soins des personnes atteintes de pathologie neurodégénératives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1865164"/>
            <a:ext cx="10369151" cy="4444155"/>
          </a:xfrm>
        </p:spPr>
        <p:txBody>
          <a:bodyPr/>
          <a:lstStyle/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Alain </a:t>
            </a:r>
            <a:r>
              <a:rPr lang="fr-FR" sz="2800" b="1" cap="all" dirty="0">
                <a:solidFill>
                  <a:srgbClr val="002060"/>
                </a:solidFill>
              </a:rPr>
              <a:t>Villez</a:t>
            </a:r>
            <a:r>
              <a:rPr lang="fr-FR" sz="2800" dirty="0"/>
              <a:t>, Conseiller technique, Uniopss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Jean-Luc </a:t>
            </a:r>
            <a:r>
              <a:rPr lang="fr-FR" sz="2800" b="1" cap="all" dirty="0" err="1">
                <a:solidFill>
                  <a:srgbClr val="002060"/>
                </a:solidFill>
              </a:rPr>
              <a:t>Swirog</a:t>
            </a:r>
            <a:r>
              <a:rPr lang="fr-FR" sz="2800" dirty="0"/>
              <a:t>, Directeur EHPAD Pierre </a:t>
            </a:r>
            <a:r>
              <a:rPr lang="fr-FR" sz="2800" dirty="0" err="1"/>
              <a:t>Wautriche</a:t>
            </a:r>
            <a:r>
              <a:rPr lang="fr-FR" sz="2800" dirty="0"/>
              <a:t>, Sin-le-Noble (59)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Sandrine </a:t>
            </a:r>
            <a:r>
              <a:rPr lang="fr-FR" sz="2800" b="1" cap="all" dirty="0">
                <a:solidFill>
                  <a:srgbClr val="002060"/>
                </a:solidFill>
              </a:rPr>
              <a:t>Clémenceau</a:t>
            </a:r>
            <a:r>
              <a:rPr lang="fr-FR" sz="2800" dirty="0"/>
              <a:t>, ergothérapeute, Santé Chez-soi, Tours (37)</a:t>
            </a:r>
          </a:p>
          <a:p>
            <a:endParaRPr lang="fr-FR" sz="500" dirty="0"/>
          </a:p>
          <a:p>
            <a:pPr marL="0" indent="0">
              <a:buNone/>
            </a:pPr>
            <a:r>
              <a:rPr lang="fr-FR" sz="3000" b="1" dirty="0" smtClean="0">
                <a:solidFill>
                  <a:srgbClr val="0070C0"/>
                </a:solidFill>
              </a:rPr>
              <a:t>Débats animés par :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002060"/>
                </a:solidFill>
              </a:rPr>
              <a:t>Marie-Jo </a:t>
            </a:r>
            <a:r>
              <a:rPr lang="fr-FR" sz="2800" b="1" cap="all" dirty="0" smtClean="0">
                <a:solidFill>
                  <a:srgbClr val="002060"/>
                </a:solidFill>
              </a:rPr>
              <a:t>Martinez-</a:t>
            </a:r>
            <a:r>
              <a:rPr lang="fr-FR" sz="2800" b="1" cap="all" dirty="0" err="1" smtClean="0">
                <a:solidFill>
                  <a:srgbClr val="002060"/>
                </a:solidFill>
              </a:rPr>
              <a:t>Guisset</a:t>
            </a:r>
            <a:r>
              <a:rPr lang="fr-FR" sz="2800" dirty="0" smtClean="0"/>
              <a:t>, Présidente du comité Ethique ISATIS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626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07368" y="1196752"/>
            <a:ext cx="11233248" cy="3365727"/>
          </a:xfrm>
        </p:spPr>
        <p:txBody>
          <a:bodyPr anchor="ctr">
            <a:normAutofit/>
          </a:bodyPr>
          <a:lstStyle/>
          <a:p>
            <a:r>
              <a:rPr lang="fr-FR" sz="4800" b="1" dirty="0" smtClean="0">
                <a:solidFill>
                  <a:srgbClr val="002060"/>
                </a:solidFill>
              </a:rPr>
              <a:t>Le Plan Maladies Neurodégénératives</a:t>
            </a:r>
            <a:br>
              <a:rPr lang="fr-FR" sz="4800" b="1" dirty="0" smtClean="0">
                <a:solidFill>
                  <a:srgbClr val="002060"/>
                </a:solidFill>
              </a:rPr>
            </a:br>
            <a:r>
              <a:rPr lang="fr-FR" sz="4800" b="1" dirty="0" smtClean="0">
                <a:solidFill>
                  <a:srgbClr val="002060"/>
                </a:solidFill>
              </a:rPr>
              <a:t>…une certaine déception</a:t>
            </a:r>
            <a:endParaRPr lang="fr-FR" sz="4800" b="1" dirty="0">
              <a:solidFill>
                <a:srgbClr val="00206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1199455" y="4589467"/>
            <a:ext cx="10297145" cy="1500187"/>
          </a:xfrm>
        </p:spPr>
        <p:txBody>
          <a:bodyPr/>
          <a:lstStyle/>
          <a:p>
            <a:pPr algn="r"/>
            <a:r>
              <a:rPr lang="fr-FR" sz="2800" b="1" dirty="0" smtClean="0"/>
              <a:t>Alain Villez</a:t>
            </a:r>
          </a:p>
          <a:p>
            <a:pPr algn="r"/>
            <a:r>
              <a:rPr lang="fr-FR" sz="2800" b="1" dirty="0" smtClean="0"/>
              <a:t>Conseiller technique Personnes âgées</a:t>
            </a:r>
          </a:p>
          <a:p>
            <a:pPr algn="r"/>
            <a:r>
              <a:rPr lang="fr-FR" sz="2800" b="1" dirty="0" err="1" smtClean="0"/>
              <a:t>Uniopss</a:t>
            </a:r>
            <a:endParaRPr lang="fr-FR" sz="2800" b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41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55440" y="1628800"/>
            <a:ext cx="10585409" cy="4752528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altLang="fr-FR" dirty="0" smtClean="0"/>
              <a:t>A partir du  </a:t>
            </a:r>
            <a:r>
              <a:rPr lang="fr-FR" altLang="fr-FR" dirty="0"/>
              <a:t>bilan en </a:t>
            </a:r>
            <a:r>
              <a:rPr lang="fr-FR" altLang="fr-FR" dirty="0" smtClean="0"/>
              <a:t>demi-teinte du plan Alzheimer 2008-2012 (réalisé par le Pr Joël </a:t>
            </a:r>
            <a:r>
              <a:rPr lang="fr-FR" altLang="fr-FR" dirty="0" err="1" smtClean="0"/>
              <a:t>Ankri</a:t>
            </a:r>
            <a:r>
              <a:rPr lang="fr-FR" altLang="fr-FR" dirty="0" smtClean="0"/>
              <a:t>) et à la demande du Président de la République (septembre 2012)  le ministère de la santé et des affaires sociales a réuni un comité de pilotage et élaboré un Plan Maladies Neurodégénératives présenté officiellement le 18 novembre dernier.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altLang="fr-FR" dirty="0" smtClean="0"/>
              <a:t>Les pathologies concernées par </a:t>
            </a:r>
            <a:r>
              <a:rPr lang="fr-FR" altLang="fr-FR" dirty="0"/>
              <a:t>le futur </a:t>
            </a:r>
            <a:r>
              <a:rPr lang="fr-FR" altLang="fr-FR" dirty="0" smtClean="0"/>
              <a:t>plan : Alzheimer (850 000 personnes), Parkinson (150 000 personnes), </a:t>
            </a:r>
            <a:r>
              <a:rPr lang="fr-FR" altLang="fr-FR" dirty="0"/>
              <a:t>Sclérose en plaque </a:t>
            </a:r>
            <a:r>
              <a:rPr lang="fr-FR" altLang="fr-FR" dirty="0" smtClean="0"/>
              <a:t>(85 000 personnes) et aussi </a:t>
            </a:r>
            <a:r>
              <a:rPr lang="fr-FR" altLang="fr-FR" dirty="0" err="1" smtClean="0"/>
              <a:t>Huttington</a:t>
            </a:r>
            <a:r>
              <a:rPr lang="fr-FR" altLang="fr-FR" dirty="0"/>
              <a:t>, Sclérose Latérale </a:t>
            </a:r>
            <a:r>
              <a:rPr lang="fr-FR" altLang="fr-FR" dirty="0" smtClean="0"/>
              <a:t>Amyotrophique (SLA)</a:t>
            </a:r>
            <a:endParaRPr lang="fr-FR" altLang="fr-FR" dirty="0"/>
          </a:p>
          <a:p>
            <a:pPr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altLang="fr-FR" dirty="0"/>
              <a:t>Le Plan comprend quelque 96 mesures réunies autour de 12 enjeux et </a:t>
            </a:r>
            <a:r>
              <a:rPr lang="fr-FR" altLang="fr-FR" b="1" dirty="0"/>
              <a:t>4 axes stratégiques 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115514" y="18864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dirty="0"/>
              <a:t>Plan Maladies Neurodégénératives </a:t>
            </a:r>
            <a:r>
              <a:rPr lang="fr-FR" sz="3600" dirty="0" smtClean="0"/>
              <a:t>(</a:t>
            </a:r>
            <a:r>
              <a:rPr lang="fr-FR" sz="3600" dirty="0"/>
              <a:t>PMND) </a:t>
            </a:r>
            <a:br>
              <a:rPr lang="fr-FR" sz="3600" dirty="0"/>
            </a:br>
            <a:r>
              <a:rPr lang="fr-FR" sz="3600" dirty="0"/>
              <a:t>2015-2019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62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83433" y="1844824"/>
            <a:ext cx="10585176" cy="4392488"/>
          </a:xfrm>
        </p:spPr>
        <p:txBody>
          <a:bodyPr>
            <a:normAutofit fontScale="62500" lnSpcReduction="20000"/>
          </a:bodyPr>
          <a:lstStyle/>
          <a:p>
            <a:pPr marL="457200" lvl="1" indent="-457200"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altLang="fr-FR" dirty="0" smtClean="0"/>
              <a:t>Renforcer </a:t>
            </a:r>
            <a:r>
              <a:rPr lang="fr-FR" altLang="fr-FR" dirty="0"/>
              <a:t>le diagnostic et lutter contre l’errance </a:t>
            </a:r>
            <a:r>
              <a:rPr lang="fr-FR" altLang="fr-FR" dirty="0" smtClean="0"/>
              <a:t>thérapeutique: centre experts, </a:t>
            </a:r>
            <a:r>
              <a:rPr lang="fr-FR" altLang="fr-FR" dirty="0"/>
              <a:t>réseaux</a:t>
            </a:r>
            <a:r>
              <a:rPr lang="fr-FR" altLang="fr-FR" dirty="0" smtClean="0"/>
              <a:t> à créer ou à consolider </a:t>
            </a:r>
            <a:endParaRPr lang="fr-FR" altLang="fr-FR" dirty="0"/>
          </a:p>
          <a:p>
            <a:pPr marL="457200" lvl="1" indent="-457200"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altLang="fr-FR" dirty="0"/>
              <a:t>Structurer des parcours </a:t>
            </a:r>
            <a:r>
              <a:rPr lang="fr-FR" altLang="fr-FR" dirty="0" smtClean="0"/>
              <a:t> de santé de </a:t>
            </a:r>
            <a:r>
              <a:rPr lang="fr-FR" altLang="fr-FR" dirty="0"/>
              <a:t>qualité du diagnostic à l’accompagnement social (plateformes territoriales </a:t>
            </a:r>
            <a:r>
              <a:rPr lang="fr-FR" altLang="fr-FR" dirty="0" smtClean="0"/>
              <a:t>d’appui aux professionnels  de santé ; création de 100 nouveaux  dispositifs MAIA ) </a:t>
            </a:r>
          </a:p>
          <a:p>
            <a:pPr marL="457200" lvl="1" indent="-457200"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altLang="fr-FR" dirty="0" smtClean="0"/>
              <a:t>Ouvrir de nouvelles Unités </a:t>
            </a:r>
            <a:r>
              <a:rPr lang="fr-FR" altLang="fr-FR" dirty="0" err="1" smtClean="0"/>
              <a:t>Cognitivo</a:t>
            </a:r>
            <a:r>
              <a:rPr lang="fr-FR" altLang="fr-FR" dirty="0" smtClean="0"/>
              <a:t>-Comportementales en SSR</a:t>
            </a:r>
            <a:endParaRPr lang="fr-FR" altLang="fr-FR" dirty="0"/>
          </a:p>
          <a:p>
            <a:pPr marL="457200" lvl="1" indent="-457200" algn="just"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dirty="0"/>
              <a:t>Accessibilité des solutions </a:t>
            </a:r>
            <a:r>
              <a:rPr lang="fr-FR" dirty="0" smtClean="0"/>
              <a:t>d’accompagnement : </a:t>
            </a:r>
            <a:r>
              <a:rPr lang="fr-FR" dirty="0"/>
              <a:t>poursuite et adaptation des dispositifs mis en œuvre par le plan Alzheimer. 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Poursuite des efforts de </a:t>
            </a:r>
            <a:r>
              <a:rPr lang="fr-FR" dirty="0" smtClean="0"/>
              <a:t>développement : 74 nouvelles équipes ESA , 65 plateformes </a:t>
            </a:r>
            <a:r>
              <a:rPr lang="fr-FR" dirty="0"/>
              <a:t>de </a:t>
            </a:r>
            <a:r>
              <a:rPr lang="fr-FR" dirty="0" smtClean="0"/>
              <a:t>répit, accueil de jour  et hébergement temporaire</a:t>
            </a:r>
            <a:endParaRPr lang="fr-FR" dirty="0"/>
          </a:p>
          <a:p>
            <a:pPr lvl="1" algn="just"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Simplification </a:t>
            </a:r>
            <a:r>
              <a:rPr lang="fr-FR" dirty="0" smtClean="0"/>
              <a:t>et aménagement des </a:t>
            </a:r>
            <a:r>
              <a:rPr lang="fr-FR" dirty="0"/>
              <a:t>cahier des charges </a:t>
            </a:r>
            <a:r>
              <a:rPr lang="fr-FR" dirty="0" smtClean="0"/>
              <a:t>et élargissement expérimental des publics accueillies en PASA ; </a:t>
            </a:r>
            <a:r>
              <a:rPr lang="fr-FR" dirty="0"/>
              <a:t>UHR ; </a:t>
            </a:r>
            <a:r>
              <a:rPr lang="fr-FR" dirty="0" smtClean="0"/>
              <a:t>ESA </a:t>
            </a:r>
            <a:r>
              <a:rPr lang="fr-FR" dirty="0"/>
              <a:t>et </a:t>
            </a:r>
            <a:r>
              <a:rPr lang="fr-FR" dirty="0" smtClean="0"/>
              <a:t>plateforme de répit. Par exemple introduction d’un psychologue dans les équipes ESA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032000" y="169867"/>
            <a:ext cx="8138160" cy="1074737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/>
              <a:t/>
            </a:r>
            <a:br>
              <a:rPr lang="fr-FR" sz="2700" dirty="0"/>
            </a:b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487488" y="437496"/>
            <a:ext cx="97210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0066CC"/>
                </a:solidFill>
                <a:latin typeface="+mj-lt"/>
                <a:ea typeface="+mj-ea"/>
                <a:cs typeface="+mj-cs"/>
              </a:rPr>
              <a:t> Axe </a:t>
            </a:r>
            <a:r>
              <a:rPr lang="fr-FR" sz="3600" b="1" dirty="0" smtClean="0">
                <a:solidFill>
                  <a:srgbClr val="0066CC"/>
                </a:solidFill>
                <a:latin typeface="+mj-lt"/>
                <a:ea typeface="+mj-ea"/>
                <a:cs typeface="+mj-cs"/>
              </a:rPr>
              <a:t>1 : </a:t>
            </a:r>
            <a:r>
              <a:rPr lang="fr-FR" sz="3600" b="1" dirty="0">
                <a:solidFill>
                  <a:srgbClr val="0066CC"/>
                </a:solidFill>
                <a:latin typeface="+mj-lt"/>
                <a:ea typeface="+mj-ea"/>
                <a:cs typeface="+mj-cs"/>
              </a:rPr>
              <a:t>Soigner accompagner tout au long de la vie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238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07436" y="1465126"/>
            <a:ext cx="10657417" cy="462816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SzPct val="115000"/>
            </a:pPr>
            <a:r>
              <a:rPr lang="fr-FR" dirty="0" smtClean="0"/>
              <a:t>Meilleure prise en compte des besoins des proches : 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é</a:t>
            </a:r>
            <a:r>
              <a:rPr lang="fr-FR" dirty="0" smtClean="0"/>
              <a:t>valuation de leurs besoins ; 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amélioration de l’appui et du soutien ;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développement de l’éducation thérapeutique.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</a:pPr>
            <a:r>
              <a:rPr lang="fr-FR" dirty="0" smtClean="0"/>
              <a:t>Améliorer la vie quotidienne et préserver la citoyenneté des personnes malades :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développement de réseaux sociaux avec les malades ; 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l</a:t>
            </a:r>
            <a:r>
              <a:rPr lang="fr-FR" dirty="0" smtClean="0"/>
              <a:t>utte contre l’isolement (GEM ; </a:t>
            </a:r>
            <a:r>
              <a:rPr lang="fr-FR" dirty="0" err="1" smtClean="0"/>
              <a:t>Monalisa</a:t>
            </a:r>
            <a:r>
              <a:rPr lang="fr-FR" dirty="0" smtClean="0"/>
              <a:t>) ;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promouvoir le bon usage des nouvelles technologies ;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favoriser le maintien dans la vie professionnelle.</a:t>
            </a:r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839416" y="139564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dirty="0"/>
              <a:t>Axe 2 : </a:t>
            </a:r>
            <a:r>
              <a:rPr lang="fr-FR" sz="3600" dirty="0" smtClean="0"/>
              <a:t>Favoriser </a:t>
            </a:r>
            <a:r>
              <a:rPr lang="fr-FR" sz="3600" dirty="0"/>
              <a:t>l’adaptation de la société 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>aux </a:t>
            </a:r>
            <a:r>
              <a:rPr lang="fr-FR" sz="3600" dirty="0"/>
              <a:t>enjeux des MND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145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83432" y="1844824"/>
            <a:ext cx="10585176" cy="460851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SzPct val="115000"/>
            </a:pPr>
            <a:r>
              <a:rPr lang="fr-FR" dirty="0"/>
              <a:t>Promouvoir l’intégration de la recherche, des soins et </a:t>
            </a:r>
            <a:r>
              <a:rPr lang="fr-FR" dirty="0" smtClean="0"/>
              <a:t>de l’accompagnement.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 ouvrir </a:t>
            </a:r>
            <a:r>
              <a:rPr lang="fr-FR" dirty="0"/>
              <a:t>quelques plateformes ou centre </a:t>
            </a:r>
            <a:r>
              <a:rPr lang="fr-FR" dirty="0" smtClean="0"/>
              <a:t>d’excellence ;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 smtClean="0"/>
              <a:t> développer </a:t>
            </a:r>
            <a:r>
              <a:rPr lang="fr-FR" dirty="0"/>
              <a:t>la recherche en sciences humaines.</a:t>
            </a:r>
          </a:p>
          <a:p>
            <a:pPr>
              <a:lnSpc>
                <a:spcPct val="120000"/>
              </a:lnSpc>
              <a:buClr>
                <a:srgbClr val="0070C0"/>
              </a:buClr>
              <a:buSzPct val="115000"/>
            </a:pPr>
            <a:r>
              <a:rPr lang="fr-FR" dirty="0" smtClean="0"/>
              <a:t>Promouvoir </a:t>
            </a:r>
            <a:r>
              <a:rPr lang="fr-FR" dirty="0"/>
              <a:t>une gouvernance de proximité du PMND</a:t>
            </a:r>
            <a:r>
              <a:rPr lang="fr-FR" dirty="0" smtClean="0"/>
              <a:t>.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déconcentrer le pilotage du plan sur les </a:t>
            </a:r>
            <a:r>
              <a:rPr lang="fr-FR" dirty="0" smtClean="0"/>
              <a:t>ARS, en articulation avec une équipe projet nationale ; 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 smtClean="0"/>
              <a:t>pilotage du plan </a:t>
            </a:r>
            <a:r>
              <a:rPr lang="fr-FR" dirty="0"/>
              <a:t>avec les associations  de malades et de leur </a:t>
            </a:r>
            <a:r>
              <a:rPr lang="fr-FR" dirty="0" smtClean="0"/>
              <a:t>famille. Programmer des assises régionales. Démocratie en santé ;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installation d’un comité de suivi du plan présidé par le Pr Michel </a:t>
            </a:r>
            <a:r>
              <a:rPr lang="fr-FR" dirty="0" err="1" smtClean="0"/>
              <a:t>Clanet</a:t>
            </a:r>
            <a:r>
              <a:rPr lang="fr-FR" dirty="0" smtClean="0"/>
              <a:t> et vice présidé par le Pr Joël </a:t>
            </a:r>
            <a:r>
              <a:rPr lang="fr-FR" dirty="0" err="1" smtClean="0"/>
              <a:t>Ankri</a:t>
            </a:r>
            <a:r>
              <a:rPr lang="fr-FR" dirty="0" smtClean="0"/>
              <a:t>,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407368" y="116632"/>
            <a:ext cx="11377264" cy="1325563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3600" dirty="0"/>
              <a:t>Axe 3 : Développer et mieux coordonner la recherche</a:t>
            </a:r>
            <a:br>
              <a:rPr lang="fr-FR" sz="3600" dirty="0"/>
            </a:br>
            <a:r>
              <a:rPr lang="fr-FR" sz="3600" dirty="0"/>
              <a:t>Axe 4 : Une gouvernance innovante </a:t>
            </a:r>
            <a:r>
              <a:rPr lang="fr-FR" sz="3600" dirty="0" smtClean="0"/>
              <a:t>: démocratie </a:t>
            </a:r>
            <a:r>
              <a:rPr lang="fr-FR" sz="3600" dirty="0"/>
              <a:t>sanitaire 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2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83432" y="1465126"/>
            <a:ext cx="10681421" cy="477218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SzPct val="115000"/>
            </a:pPr>
            <a:r>
              <a:rPr lang="fr-FR" dirty="0" smtClean="0"/>
              <a:t>Pas d’informations détaillées  le 18 novembre par </a:t>
            </a:r>
            <a:r>
              <a:rPr lang="fr-FR" dirty="0" err="1"/>
              <a:t>Marisol</a:t>
            </a:r>
            <a:r>
              <a:rPr lang="fr-FR" dirty="0"/>
              <a:t> Touraine, Laurence Rossignol, Geneviève </a:t>
            </a:r>
            <a:r>
              <a:rPr lang="fr-FR" dirty="0" err="1" smtClean="0"/>
              <a:t>Fioraso</a:t>
            </a:r>
            <a:r>
              <a:rPr lang="fr-FR" dirty="0" smtClean="0"/>
              <a:t>. 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</a:pPr>
            <a:r>
              <a:rPr lang="fr-FR" dirty="0" smtClean="0"/>
              <a:t>Annonce du cabinet de Laurence Rossignol pour les 5 années du plan 470 M€ :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 270 M€ pour les mesures sanitaires et médico-sociales ;</a:t>
            </a:r>
          </a:p>
          <a:p>
            <a:pPr lvl="1">
              <a:lnSpc>
                <a:spcPct val="120000"/>
              </a:lnSpc>
            </a:pPr>
            <a:r>
              <a:rPr lang="fr-FR" dirty="0" smtClean="0"/>
              <a:t> 200 M€ pour la recherche.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</a:pPr>
            <a:r>
              <a:rPr lang="fr-FR" dirty="0" smtClean="0"/>
              <a:t>Pour mémoire le 3</a:t>
            </a:r>
            <a:r>
              <a:rPr lang="fr-FR" baseline="30000" dirty="0" smtClean="0"/>
              <a:t>ème</a:t>
            </a:r>
            <a:r>
              <a:rPr lang="fr-FR" dirty="0" smtClean="0"/>
              <a:t> plan Alzheimer 1,6 Milliards € dont 1,2 Milliards € pour le médico-social.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70C0"/>
              </a:buClr>
              <a:buSzPct val="115000"/>
            </a:pPr>
            <a:r>
              <a:rPr lang="fr-FR" dirty="0" smtClean="0"/>
              <a:t>Au budget 2015 de la CNSA seuls 6 M€ sont prévus uniquement pour les mesures nouvelles médico-sociales (ESA, plateformes de répit …)</a:t>
            </a:r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839416" y="139565"/>
            <a:ext cx="10515600" cy="1201204"/>
          </a:xfrm>
        </p:spPr>
        <p:txBody>
          <a:bodyPr anchor="ctr">
            <a:normAutofit/>
          </a:bodyPr>
          <a:lstStyle/>
          <a:p>
            <a:r>
              <a:rPr lang="fr-FR" dirty="0" smtClean="0"/>
              <a:t>Le </a:t>
            </a:r>
            <a:r>
              <a:rPr lang="fr-FR" sz="3200" dirty="0"/>
              <a:t>grand</a:t>
            </a:r>
            <a:r>
              <a:rPr lang="fr-FR" dirty="0" smtClean="0"/>
              <a:t> flou du financement du plan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0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9630" y="188640"/>
            <a:ext cx="10009112" cy="1479699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1</a:t>
            </a:r>
            <a:b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600" dirty="0"/>
              <a:t>Accueil, accompagnement et soins des personnes atteintes de pathologie neurodégénératives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1865164"/>
            <a:ext cx="10369151" cy="4444155"/>
          </a:xfrm>
        </p:spPr>
        <p:txBody>
          <a:bodyPr/>
          <a:lstStyle/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Alain </a:t>
            </a:r>
            <a:r>
              <a:rPr lang="fr-FR" sz="2800" b="1" cap="all" dirty="0">
                <a:solidFill>
                  <a:srgbClr val="002060"/>
                </a:solidFill>
              </a:rPr>
              <a:t>Villez</a:t>
            </a:r>
            <a:r>
              <a:rPr lang="fr-FR" sz="2800" dirty="0"/>
              <a:t>, Conseiller technique, Uniopss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Jean-Luc </a:t>
            </a:r>
            <a:r>
              <a:rPr lang="fr-FR" sz="2800" b="1" cap="all" dirty="0" err="1">
                <a:solidFill>
                  <a:srgbClr val="002060"/>
                </a:solidFill>
              </a:rPr>
              <a:t>Swirog</a:t>
            </a:r>
            <a:r>
              <a:rPr lang="fr-FR" sz="2800" dirty="0"/>
              <a:t>, Directeur EHPAD Pierre </a:t>
            </a:r>
            <a:r>
              <a:rPr lang="fr-FR" sz="2800" dirty="0" err="1"/>
              <a:t>Wautriche</a:t>
            </a:r>
            <a:r>
              <a:rPr lang="fr-FR" sz="2800" dirty="0"/>
              <a:t>, Sin-le-Noble (59)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Sandrine </a:t>
            </a:r>
            <a:r>
              <a:rPr lang="fr-FR" sz="2800" b="1" cap="all" dirty="0">
                <a:solidFill>
                  <a:srgbClr val="002060"/>
                </a:solidFill>
              </a:rPr>
              <a:t>Clémenceau</a:t>
            </a:r>
            <a:r>
              <a:rPr lang="fr-FR" sz="2800" dirty="0"/>
              <a:t>, ergothérapeute, Santé Chez-soi, Tours (37)</a:t>
            </a:r>
          </a:p>
          <a:p>
            <a:endParaRPr lang="fr-FR" sz="500" dirty="0"/>
          </a:p>
          <a:p>
            <a:pPr marL="0" indent="0">
              <a:buNone/>
            </a:pPr>
            <a:r>
              <a:rPr lang="fr-FR" sz="3000" b="1" dirty="0" smtClean="0">
                <a:solidFill>
                  <a:srgbClr val="0070C0"/>
                </a:solidFill>
              </a:rPr>
              <a:t>Débats animés par :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002060"/>
                </a:solidFill>
              </a:rPr>
              <a:t>Marie-Jo </a:t>
            </a:r>
            <a:r>
              <a:rPr lang="fr-FR" sz="2800" b="1" cap="all" dirty="0" smtClean="0">
                <a:solidFill>
                  <a:srgbClr val="002060"/>
                </a:solidFill>
              </a:rPr>
              <a:t>Martinez-</a:t>
            </a:r>
            <a:r>
              <a:rPr lang="fr-FR" sz="2800" b="1" cap="all" dirty="0" err="1" smtClean="0">
                <a:solidFill>
                  <a:srgbClr val="002060"/>
                </a:solidFill>
              </a:rPr>
              <a:t>Guisset</a:t>
            </a:r>
            <a:r>
              <a:rPr lang="fr-FR" sz="2800" dirty="0" smtClean="0"/>
              <a:t>, Présidente du comité Ethique ISATIS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784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cs typeface="Kokila" pitchFamily="34" charset="0"/>
              </a:rPr>
              <a:t>EMA : </a:t>
            </a:r>
            <a:b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cs typeface="Kokila" pitchFamily="34" charset="0"/>
              </a:rPr>
            </a:b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cs typeface="Kokila" pitchFamily="34" charset="0"/>
              </a:rPr>
              <a:t>Equipe Mobile Alzheimer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  <a:cs typeface="Kokila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312025" y="4581129"/>
            <a:ext cx="4416936" cy="1368151"/>
          </a:xfrm>
        </p:spPr>
        <p:txBody>
          <a:bodyPr>
            <a:normAutofit/>
          </a:bodyPr>
          <a:lstStyle/>
          <a:p>
            <a:pPr algn="r"/>
            <a:endParaRPr lang="fr-FR" dirty="0" smtClean="0"/>
          </a:p>
          <a:p>
            <a:pPr algn="r"/>
            <a:r>
              <a:rPr lang="fr-FR" b="1" dirty="0" smtClean="0"/>
              <a:t>SSIAD ADMR </a:t>
            </a:r>
          </a:p>
          <a:p>
            <a:pPr algn="r"/>
            <a:r>
              <a:rPr lang="fr-FR" b="1" dirty="0" smtClean="0"/>
              <a:t>« La Santé Chez Soi »</a:t>
            </a:r>
          </a:p>
          <a:p>
            <a:pPr algn="r"/>
            <a:r>
              <a:rPr lang="fr-FR" b="1" dirty="0" smtClean="0"/>
              <a:t>TOURS</a:t>
            </a:r>
            <a:endParaRPr lang="fr-FR" b="1" dirty="0"/>
          </a:p>
        </p:txBody>
      </p:sp>
      <p:pic>
        <p:nvPicPr>
          <p:cNvPr id="1026" name="Picture 2" descr="S:\SCS\COMMUNICATION\PHOTOS\2012\La Gloriette 28 juin 2012\IMGP05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971" y="776930"/>
            <a:ext cx="3827987" cy="287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1883971" y="6309320"/>
            <a:ext cx="8708631" cy="360362"/>
          </a:xfrm>
        </p:spPr>
        <p:txBody>
          <a:bodyPr/>
          <a:lstStyle/>
          <a:p>
            <a:pPr algn="ctr"/>
            <a:r>
              <a:rPr lang="fr-FR" altLang="fr-FR" sz="1800" b="1" i="1" dirty="0">
                <a:solidFill>
                  <a:srgbClr val="0000FF"/>
                </a:solidFill>
              </a:rPr>
              <a:t>Journée d'étude </a:t>
            </a:r>
            <a:r>
              <a:rPr lang="fr-FR" altLang="fr-FR" sz="1800" b="1" dirty="0">
                <a:solidFill>
                  <a:srgbClr val="0000FF"/>
                </a:solidFill>
              </a:rPr>
              <a:t>Aides à l'autonomie - 12 décembre 2014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707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11624" y="821622"/>
            <a:ext cx="702474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Equipe Mobile </a:t>
            </a:r>
            <a:r>
              <a:rPr lang="fr-FR" b="1" dirty="0" smtClean="0">
                <a:solidFill>
                  <a:schemeClr val="tx1"/>
                </a:solidFill>
              </a:rPr>
              <a:t>Alzheimer</a:t>
            </a:r>
            <a:br>
              <a:rPr lang="fr-FR" b="1" dirty="0" smtClean="0">
                <a:solidFill>
                  <a:schemeClr val="tx1"/>
                </a:solidFill>
              </a:rPr>
            </a:br>
            <a:r>
              <a:rPr lang="fr-FR" b="1" dirty="0" smtClean="0">
                <a:solidFill>
                  <a:schemeClr val="tx1"/>
                </a:solidFill>
              </a:rPr>
              <a:t>Tours 37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91545" y="3021785"/>
            <a:ext cx="8784976" cy="3071511"/>
          </a:xfrm>
        </p:spPr>
        <p:txBody>
          <a:bodyPr/>
          <a:lstStyle/>
          <a:p>
            <a:pPr marL="68580" indent="0">
              <a:buNone/>
            </a:pPr>
            <a:r>
              <a:rPr lang="fr-FR" dirty="0" smtClean="0"/>
              <a:t>Mesure 6 du plan Alzheimer 2008-2012</a:t>
            </a:r>
          </a:p>
          <a:p>
            <a:pPr marL="68580" indent="0">
              <a:buNone/>
            </a:pPr>
            <a:r>
              <a:rPr lang="fr-FR" dirty="0" smtClean="0"/>
              <a:t> </a:t>
            </a:r>
            <a:endParaRPr lang="fr-FR" dirty="0"/>
          </a:p>
          <a:p>
            <a:pPr marL="68580" indent="0">
              <a:buNone/>
            </a:pPr>
            <a:r>
              <a:rPr lang="fr-FR" dirty="0" smtClean="0"/>
              <a:t>Equipe pilote en 2009</a:t>
            </a:r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r>
              <a:rPr lang="fr-FR" dirty="0" smtClean="0"/>
              <a:t>IDEC, 2 ergothérapeutes, 3 ASG</a:t>
            </a:r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  <p:pic>
        <p:nvPicPr>
          <p:cNvPr id="4098" name="Picture 2" descr="S:\SCS\COMMUNICATION\Logos ADMR\logo 1 admr asso 50%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1844824"/>
            <a:ext cx="2016224" cy="9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101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9616" y="668688"/>
            <a:ext cx="7992888" cy="782960"/>
          </a:xfrm>
        </p:spPr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</a:rPr>
              <a:t>PRESCRIPTION MEDICALE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07568" y="1783730"/>
            <a:ext cx="7920880" cy="4536504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endParaRPr lang="fr-FR" dirty="0" smtClean="0"/>
          </a:p>
          <a:p>
            <a:pPr marL="68580" indent="0">
              <a:buNone/>
            </a:pPr>
            <a:r>
              <a:rPr lang="fr-FR" dirty="0" smtClean="0"/>
              <a:t>			15 séances de réhabilitation</a:t>
            </a:r>
          </a:p>
          <a:p>
            <a:pPr marL="68580" indent="0">
              <a:buNone/>
            </a:pPr>
            <a:endParaRPr lang="fr-FR" u="sng" dirty="0" smtClean="0"/>
          </a:p>
          <a:p>
            <a:pPr marL="68580" indent="0">
              <a:buNone/>
            </a:pPr>
            <a:endParaRPr lang="fr-FR" u="sng" dirty="0" smtClean="0"/>
          </a:p>
          <a:p>
            <a:pPr marL="68580" indent="0">
              <a:buNone/>
            </a:pPr>
            <a:r>
              <a:rPr lang="fr-FR" u="sng" dirty="0" smtClean="0"/>
              <a:t>Indications : </a:t>
            </a:r>
          </a:p>
          <a:p>
            <a:pPr>
              <a:buFontTx/>
              <a:buChar char="-"/>
            </a:pPr>
            <a:r>
              <a:rPr lang="fr-FR" dirty="0" smtClean="0"/>
              <a:t>personnes ayant une maladie d’Alzheimer ou maladie apparentée</a:t>
            </a:r>
          </a:p>
          <a:p>
            <a:pPr>
              <a:buFontTx/>
              <a:buChar char="-"/>
            </a:pPr>
            <a:r>
              <a:rPr lang="fr-FR" dirty="0" smtClean="0"/>
              <a:t>MMS≥ 18/30 (éventuellement 15)</a:t>
            </a:r>
          </a:p>
          <a:p>
            <a:pPr>
              <a:buFontTx/>
              <a:buChar char="-"/>
            </a:pPr>
            <a:r>
              <a:rPr lang="fr-FR" dirty="0"/>
              <a:t>a</a:t>
            </a:r>
            <a:r>
              <a:rPr lang="fr-FR" dirty="0" smtClean="0"/>
              <a:t>yant un début de répercussions sur les activités de la vie quotidienne</a:t>
            </a:r>
          </a:p>
          <a:p>
            <a:pPr>
              <a:buFontTx/>
              <a:buChar char="-"/>
            </a:pPr>
            <a:r>
              <a:rPr lang="fr-FR" dirty="0"/>
              <a:t>p</a:t>
            </a:r>
            <a:r>
              <a:rPr lang="fr-FR" dirty="0" smtClean="0"/>
              <a:t>ersonne acceptant le principe des soins de réhabilitation à domicile</a:t>
            </a:r>
            <a:endParaRPr lang="fr-FR" dirty="0"/>
          </a:p>
        </p:txBody>
      </p:sp>
      <p:pic>
        <p:nvPicPr>
          <p:cNvPr id="4" name="il_fi" descr="http://www.polyarthrite-andar.com/IMG/gif/ordonnance_medecin_PR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772816"/>
            <a:ext cx="2448272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742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7608" y="650458"/>
            <a:ext cx="7024744" cy="829896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RETOUR</a:t>
            </a:r>
            <a:r>
              <a:rPr lang="fr-FR" dirty="0" smtClean="0"/>
              <a:t> </a:t>
            </a:r>
            <a:r>
              <a:rPr lang="fr-FR" b="1" dirty="0">
                <a:solidFill>
                  <a:schemeClr val="tx1"/>
                </a:solidFill>
              </a:rPr>
              <a:t>D’EXPERIENCE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5440" y="1700808"/>
            <a:ext cx="10657417" cy="4166592"/>
          </a:xfrm>
        </p:spPr>
        <p:txBody>
          <a:bodyPr>
            <a:normAutofit/>
          </a:bodyPr>
          <a:lstStyle/>
          <a:p>
            <a:r>
              <a:rPr lang="fr-FR" dirty="0" smtClean="0"/>
              <a:t>Nombre de séances suffisantes par rapport au(x) objectif(s)</a:t>
            </a:r>
          </a:p>
          <a:p>
            <a:endParaRPr lang="fr-FR" dirty="0"/>
          </a:p>
          <a:p>
            <a:r>
              <a:rPr lang="fr-FR" dirty="0" smtClean="0"/>
              <a:t>Diagnostic posé et suivi médecin spécialiste</a:t>
            </a:r>
          </a:p>
          <a:p>
            <a:pPr marL="68580" indent="0">
              <a:buNone/>
            </a:pPr>
            <a:endParaRPr lang="fr-FR" dirty="0"/>
          </a:p>
          <a:p>
            <a:r>
              <a:rPr lang="fr-FR" dirty="0" smtClean="0"/>
              <a:t>Laisser le choix à la personne : 1</a:t>
            </a:r>
            <a:r>
              <a:rPr lang="fr-FR" baseline="30000" dirty="0" smtClean="0"/>
              <a:t>ère</a:t>
            </a:r>
            <a:r>
              <a:rPr lang="fr-FR" dirty="0" smtClean="0"/>
              <a:t> rencontre non comptabilisée dans les 15 séances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772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9456" y="1412776"/>
            <a:ext cx="10297144" cy="3960440"/>
          </a:xfrm>
        </p:spPr>
        <p:txBody>
          <a:bodyPr/>
          <a:lstStyle/>
          <a:p>
            <a:r>
              <a:rPr lang="fr-FR" dirty="0" smtClean="0"/>
              <a:t>Prescriptions qui émanent principalement des neurologues mais orientation des professionnels (référents sociaux APA, infirmiers libéraux…)	</a:t>
            </a:r>
          </a:p>
          <a:p>
            <a:pPr marL="68580" indent="0">
              <a:buNone/>
            </a:pPr>
            <a:r>
              <a:rPr lang="fr-FR" dirty="0" smtClean="0"/>
              <a:t>		</a:t>
            </a:r>
            <a:endParaRPr lang="fr-FR" dirty="0"/>
          </a:p>
          <a:p>
            <a:r>
              <a:rPr lang="fr-FR" dirty="0" smtClean="0"/>
              <a:t>De plus en plus de prescriptions des médecins généralistes</a:t>
            </a:r>
          </a:p>
          <a:p>
            <a:pPr marL="68580" indent="0">
              <a:buNone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900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9616" y="582967"/>
            <a:ext cx="7024744" cy="854968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SOINS DE REHABILITATION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1464" y="1819466"/>
            <a:ext cx="9937104" cy="4248472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fr-FR" dirty="0" smtClean="0"/>
              <a:t>30 </a:t>
            </a:r>
            <a:r>
              <a:rPr lang="fr-FR" dirty="0"/>
              <a:t>personnes prises en </a:t>
            </a:r>
            <a:r>
              <a:rPr lang="fr-FR" dirty="0" smtClean="0"/>
              <a:t>soins</a:t>
            </a:r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r>
              <a:rPr lang="fr-FR" dirty="0" smtClean="0"/>
              <a:t>Evaluations  réalisées par l’ergothérapeute et séances effectuées par les ASG et/ou l’ergothérapeute</a:t>
            </a:r>
          </a:p>
          <a:p>
            <a:pPr marL="68580" indent="0">
              <a:buNone/>
            </a:pPr>
            <a:endParaRPr lang="fr-FR" dirty="0"/>
          </a:p>
          <a:p>
            <a:pPr marL="68580" indent="0">
              <a:buNone/>
            </a:pPr>
            <a:r>
              <a:rPr lang="fr-FR" dirty="0" smtClean="0"/>
              <a:t>Activités signifiantes </a:t>
            </a:r>
          </a:p>
          <a:p>
            <a:pPr marL="68580" indent="0">
              <a:buNone/>
            </a:pPr>
            <a:r>
              <a:rPr lang="fr-FR" dirty="0" smtClean="0"/>
              <a:t>et significatives</a:t>
            </a:r>
          </a:p>
          <a:p>
            <a:pPr marL="6858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4" name="Picture 2" descr="S:\SCS\EMA\Photos EMA\Activités thérapeutiques\Photos\Collin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4014094"/>
            <a:ext cx="3312368" cy="207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48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27648" y="620688"/>
            <a:ext cx="6507994" cy="669112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RETOUR</a:t>
            </a:r>
            <a:r>
              <a:rPr lang="fr-FR" dirty="0" smtClean="0"/>
              <a:t> </a:t>
            </a:r>
            <a:r>
              <a:rPr lang="fr-FR" b="1" dirty="0">
                <a:solidFill>
                  <a:schemeClr val="tx1"/>
                </a:solidFill>
              </a:rPr>
              <a:t>D’EXPERIENCE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1484784"/>
            <a:ext cx="10441160" cy="4680520"/>
          </a:xfrm>
        </p:spPr>
        <p:txBody>
          <a:bodyPr/>
          <a:lstStyle/>
          <a:p>
            <a:r>
              <a:rPr lang="fr-FR" dirty="0" smtClean="0"/>
              <a:t>Temps d’échange et de communication avec les prescripteurs et autres professionnels important – Coordination</a:t>
            </a:r>
          </a:p>
          <a:p>
            <a:endParaRPr lang="fr-FR" sz="1600" dirty="0" smtClean="0"/>
          </a:p>
          <a:p>
            <a:r>
              <a:rPr lang="fr-FR" dirty="0" smtClean="0"/>
              <a:t>Approche globale : personne /aidant selon le programme COTID</a:t>
            </a:r>
          </a:p>
          <a:p>
            <a:pPr marL="68580" indent="0">
              <a:buNone/>
            </a:pPr>
            <a:r>
              <a:rPr lang="fr-FR" dirty="0"/>
              <a:t> </a:t>
            </a:r>
            <a:r>
              <a:rPr lang="fr-FR" dirty="0" smtClean="0"/>
              <a:t>  Valorisation des compétences de la personne/Augmentation du sentiment de compétence de l’aidant</a:t>
            </a:r>
          </a:p>
          <a:p>
            <a:pPr marL="68580" indent="0">
              <a:buNone/>
            </a:pPr>
            <a:endParaRPr lang="fr-FR" dirty="0" smtClean="0"/>
          </a:p>
          <a:p>
            <a:pPr marL="6858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68580" indent="0">
              <a:buNone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01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27448" y="789789"/>
            <a:ext cx="10009111" cy="5312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r>
              <a:rPr lang="fr-FR" sz="3200" dirty="0">
                <a:solidFill>
                  <a:srgbClr val="3E3D2D"/>
                </a:solidFill>
              </a:rPr>
              <a:t>Objectifs déterminés </a:t>
            </a:r>
          </a:p>
          <a:p>
            <a:pPr marL="6858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fr-FR" sz="3200" dirty="0">
                <a:solidFill>
                  <a:srgbClr val="3E3D2D"/>
                </a:solidFill>
              </a:rPr>
              <a:t>avec la personne et l’aidant </a:t>
            </a:r>
          </a:p>
          <a:p>
            <a:pPr marL="6858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fr-FR" sz="3200" dirty="0">
                <a:solidFill>
                  <a:srgbClr val="3E3D2D"/>
                </a:solidFill>
              </a:rPr>
              <a:t>principal</a:t>
            </a:r>
          </a:p>
          <a:p>
            <a:pPr marL="68580">
              <a:spcBef>
                <a:spcPct val="20000"/>
              </a:spcBef>
              <a:buClr>
                <a:srgbClr val="94C600"/>
              </a:buClr>
              <a:buSzPct val="76000"/>
            </a:pPr>
            <a:endParaRPr lang="fr-FR" sz="2400" dirty="0">
              <a:solidFill>
                <a:srgbClr val="3E3D2D"/>
              </a:solidFill>
            </a:endParaRP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endParaRPr lang="fr-FR" sz="2400" dirty="0">
              <a:solidFill>
                <a:srgbClr val="3E3D2D"/>
              </a:solidFill>
            </a:endParaRP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endParaRPr lang="fr-FR" sz="2400" dirty="0">
              <a:solidFill>
                <a:srgbClr val="3E3D2D"/>
              </a:solidFill>
            </a:endParaRP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endParaRPr lang="fr-FR" sz="2400" dirty="0">
              <a:solidFill>
                <a:srgbClr val="3E3D2D"/>
              </a:solidFill>
            </a:endParaRPr>
          </a:p>
          <a:p>
            <a:pPr marL="68580">
              <a:spcBef>
                <a:spcPct val="20000"/>
              </a:spcBef>
              <a:buClr>
                <a:srgbClr val="94C600"/>
              </a:buClr>
              <a:buSzPct val="76000"/>
            </a:pPr>
            <a:endParaRPr lang="fr-FR" sz="2400" dirty="0">
              <a:solidFill>
                <a:srgbClr val="3E3D2D"/>
              </a:solidFill>
            </a:endParaRPr>
          </a:p>
          <a:p>
            <a:pPr marL="68580">
              <a:spcBef>
                <a:spcPct val="20000"/>
              </a:spcBef>
              <a:buClr>
                <a:srgbClr val="94C600"/>
              </a:buClr>
              <a:buSzPct val="76000"/>
            </a:pPr>
            <a:endParaRPr lang="fr-FR" sz="2400" dirty="0">
              <a:solidFill>
                <a:srgbClr val="3E3D2D"/>
              </a:solidFill>
            </a:endParaRP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endParaRPr lang="fr-FR" sz="2400" dirty="0">
              <a:solidFill>
                <a:srgbClr val="3E3D2D"/>
              </a:solidFill>
            </a:endParaRPr>
          </a:p>
          <a:p>
            <a:pPr marL="342900" indent="-274320">
              <a:spcBef>
                <a:spcPct val="20000"/>
              </a:spcBef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endParaRPr lang="fr-FR" sz="2400" dirty="0">
              <a:solidFill>
                <a:srgbClr val="3E3D2D"/>
              </a:solidFill>
            </a:endParaRPr>
          </a:p>
        </p:txBody>
      </p:sp>
      <p:pic>
        <p:nvPicPr>
          <p:cNvPr id="8" name="il_fi" descr="http://www.cciformation-rennesbretagne.fr/wpFichiers/1/1/Formation/714/2Fotolia_27353705_Subscription_XXL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4" y="2492896"/>
            <a:ext cx="4104456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532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9416" y="404664"/>
            <a:ext cx="10585176" cy="5976664"/>
          </a:xfrm>
        </p:spPr>
        <p:txBody>
          <a:bodyPr>
            <a:normAutofit/>
          </a:bodyPr>
          <a:lstStyle/>
          <a:p>
            <a:pPr marL="0" indent="0">
              <a:buClr>
                <a:srgbClr val="94C600"/>
              </a:buClr>
              <a:buNone/>
            </a:pPr>
            <a:r>
              <a:rPr lang="fr-FR" u="sng" dirty="0">
                <a:solidFill>
                  <a:srgbClr val="3E3D2D"/>
                </a:solidFill>
              </a:rPr>
              <a:t>SEANCES</a:t>
            </a:r>
          </a:p>
          <a:p>
            <a:pPr>
              <a:buClr>
                <a:srgbClr val="94C600"/>
              </a:buClr>
            </a:pPr>
            <a:r>
              <a:rPr lang="fr-FR" dirty="0">
                <a:solidFill>
                  <a:srgbClr val="3E3D2D"/>
                </a:solidFill>
              </a:rPr>
              <a:t>Maintenir les compétences de la personne/ renforcer ou adapter ses stratégies de </a:t>
            </a:r>
            <a:r>
              <a:rPr lang="fr-FR" dirty="0" smtClean="0">
                <a:solidFill>
                  <a:srgbClr val="3E3D2D"/>
                </a:solidFill>
              </a:rPr>
              <a:t>mémoire</a:t>
            </a:r>
          </a:p>
          <a:p>
            <a:pPr marL="68580" indent="0">
              <a:buClr>
                <a:srgbClr val="94C600"/>
              </a:buClr>
              <a:buNone/>
            </a:pPr>
            <a:endParaRPr lang="fr-FR" dirty="0" smtClean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 smtClean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 smtClean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 smtClean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>
              <a:solidFill>
                <a:srgbClr val="3E3D2D"/>
              </a:solidFill>
            </a:endParaRPr>
          </a:p>
          <a:p>
            <a:pPr marL="68580" indent="0">
              <a:buClr>
                <a:srgbClr val="94C600"/>
              </a:buClr>
              <a:buNone/>
            </a:pPr>
            <a:endParaRPr lang="fr-FR" dirty="0">
              <a:solidFill>
                <a:srgbClr val="3E3D2D"/>
              </a:solidFill>
            </a:endParaRPr>
          </a:p>
          <a:p>
            <a:endParaRPr lang="fr-FR" dirty="0"/>
          </a:p>
        </p:txBody>
      </p:sp>
      <p:pic>
        <p:nvPicPr>
          <p:cNvPr id="5" name="Picture 2" descr="S:\SCS\EMA\Photos EMA\Activités thérapeutiques\Photos\Me MAUBERT\IMG_06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306233"/>
            <a:ext cx="2648450" cy="353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:\SCS\EMA\Photos EMA\Activités thérapeutiques\Photos\Arhu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978" y="2060848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:\SCS\EMA\Photos EMA\Activités thérapeutiques\Photos\Beauvais 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3771038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60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9457" y="1052737"/>
            <a:ext cx="10081120" cy="4779893"/>
          </a:xfrm>
        </p:spPr>
        <p:txBody>
          <a:bodyPr/>
          <a:lstStyle/>
          <a:p>
            <a:r>
              <a:rPr lang="fr-FR" dirty="0">
                <a:solidFill>
                  <a:srgbClr val="3E3D2D"/>
                </a:solidFill>
              </a:rPr>
              <a:t>Conseiller et informer l’aidant</a:t>
            </a:r>
          </a:p>
          <a:p>
            <a:endParaRPr lang="fr-FR" dirty="0"/>
          </a:p>
        </p:txBody>
      </p:sp>
      <p:pic>
        <p:nvPicPr>
          <p:cNvPr id="5" name="Picture 2" descr="S:\SCS\EMA\Photos EMA\Activités thérapeutiques\Photos\Poirier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7" y="2035696"/>
            <a:ext cx="526503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17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1424" y="908720"/>
            <a:ext cx="10585176" cy="5112567"/>
          </a:xfrm>
        </p:spPr>
        <p:txBody>
          <a:bodyPr/>
          <a:lstStyle/>
          <a:p>
            <a:r>
              <a:rPr lang="fr-FR" dirty="0">
                <a:solidFill>
                  <a:srgbClr val="3E3D2D"/>
                </a:solidFill>
              </a:rPr>
              <a:t>Moyens de compensations par le biais d’aides-techniques, par la mise en place d’aides humaines, en adaptant l’activité, en aménageant le lieu de vie, en favorisant la vie </a:t>
            </a:r>
            <a:r>
              <a:rPr lang="fr-FR" dirty="0" smtClean="0">
                <a:solidFill>
                  <a:srgbClr val="3E3D2D"/>
                </a:solidFill>
              </a:rPr>
              <a:t>sociale…</a:t>
            </a:r>
            <a:endParaRPr lang="fr-FR" dirty="0">
              <a:solidFill>
                <a:srgbClr val="3E3D2D"/>
              </a:solidFill>
            </a:endParaRPr>
          </a:p>
          <a:p>
            <a:endParaRPr lang="fr-FR" dirty="0"/>
          </a:p>
        </p:txBody>
      </p:sp>
      <p:pic>
        <p:nvPicPr>
          <p:cNvPr id="4" name="Picture 4" descr="S:\SCS\EMA\Photos EMA\Activités thérapeutiques\Photos\Debaere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3212976"/>
            <a:ext cx="417646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:\SCS\EMA\Photos EMA\Activités thérapeutiques\Photos\Mme Gouyet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3189053"/>
            <a:ext cx="432048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83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7608" y="764704"/>
            <a:ext cx="7024744" cy="757888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solidFill>
                  <a:schemeClr val="tx1"/>
                </a:solidFill>
              </a:rPr>
              <a:t>FACTEURS DE REUSSITE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9456" y="1916832"/>
            <a:ext cx="10297144" cy="4248472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endParaRPr lang="fr-FR" sz="800" dirty="0"/>
          </a:p>
          <a:p>
            <a:pPr>
              <a:buFontTx/>
              <a:buChar char="-"/>
            </a:pPr>
            <a:r>
              <a:rPr lang="fr-FR" dirty="0"/>
              <a:t>Motivation de la personne</a:t>
            </a:r>
          </a:p>
          <a:p>
            <a:pPr>
              <a:buFontTx/>
              <a:buChar char="-"/>
            </a:pPr>
            <a:r>
              <a:rPr lang="fr-FR" dirty="0"/>
              <a:t>Utilisation  des récits de vie</a:t>
            </a:r>
          </a:p>
          <a:p>
            <a:pPr>
              <a:buFontTx/>
              <a:buChar char="-"/>
            </a:pPr>
            <a:r>
              <a:rPr lang="fr-FR" dirty="0"/>
              <a:t>Recherche du sens attribuée à l’activité par la personne âgée</a:t>
            </a:r>
          </a:p>
          <a:p>
            <a:pPr>
              <a:buFontTx/>
              <a:buChar char="-"/>
            </a:pPr>
            <a:r>
              <a:rPr lang="fr-FR" dirty="0"/>
              <a:t>Maintien de l’autonomie</a:t>
            </a:r>
          </a:p>
          <a:p>
            <a:pPr>
              <a:buFontTx/>
              <a:buChar char="-"/>
            </a:pPr>
            <a:r>
              <a:rPr lang="fr-FR" dirty="0"/>
              <a:t>Création d’un environnement sécurisé</a:t>
            </a:r>
          </a:p>
          <a:p>
            <a:pPr>
              <a:buFontTx/>
              <a:buChar char="-"/>
            </a:pPr>
            <a:r>
              <a:rPr lang="fr-FR" dirty="0"/>
              <a:t>Utilisation d’habitudes fixes</a:t>
            </a:r>
          </a:p>
          <a:p>
            <a:pPr>
              <a:buFontTx/>
              <a:buChar char="-"/>
            </a:pPr>
            <a:r>
              <a:rPr lang="fr-FR" dirty="0"/>
              <a:t>Adaptation de l’activité</a:t>
            </a:r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06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9616" y="40466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NOUVEAU PLAN ALZHEIMER</a:t>
            </a:r>
            <a:br>
              <a:rPr lang="fr-FR" b="1" dirty="0">
                <a:solidFill>
                  <a:schemeClr val="tx1"/>
                </a:solidFill>
              </a:rPr>
            </a:br>
            <a:r>
              <a:rPr lang="fr-FR" b="1" dirty="0">
                <a:solidFill>
                  <a:schemeClr val="tx1"/>
                </a:solidFill>
              </a:rPr>
              <a:t>2014-2018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5440" y="1772816"/>
            <a:ext cx="10585176" cy="453650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fr-FR" sz="3300" dirty="0" smtClean="0"/>
              <a:t>Expérimentation pour permettre la prise en soins par les ESA des personnes atteintes de SEP et de la maladie de Parkinson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fr-FR" sz="3300" dirty="0" smtClean="0"/>
              <a:t>Soins de réhabilitation (ergothérapie) adaptés à ces personnes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fr-FR" sz="3300" dirty="0" smtClean="0"/>
              <a:t>Formation d’ASG ? Connaissances des autres pathologies de par leur formation initiale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fr-FR" sz="3300" dirty="0" smtClean="0"/>
              <a:t>Personnes atteintes de SEP : personnes plus jeunes / besoins différents / activité professionnelle / réseau de professionnels différent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91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83632" y="4797152"/>
            <a:ext cx="7024744" cy="1143000"/>
          </a:xfrm>
        </p:spPr>
        <p:txBody>
          <a:bodyPr anchor="ctr"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Merci pour votre attention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	</a:t>
            </a:r>
            <a:endParaRPr lang="fr-FR" dirty="0"/>
          </a:p>
        </p:txBody>
      </p:sp>
      <p:pic>
        <p:nvPicPr>
          <p:cNvPr id="4" name="il_fi" descr="http://www.revue-acropolis.fr/uploads/RTEmagicC_Temoignage_2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1230150"/>
            <a:ext cx="4248472" cy="27435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5663952" y="1296059"/>
            <a:ext cx="59766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« On n’est jamais malade tout seul ! Il importe pour le patient et pour l’aidant que le traitement soit centré  sur les besoins et le vécu de tous les deux »</a:t>
            </a:r>
            <a:br>
              <a:rPr lang="fr-FR" sz="2800" dirty="0"/>
            </a:br>
            <a:r>
              <a:rPr lang="fr-FR" sz="2800" i="1" dirty="0"/>
              <a:t>(extrait thèse de Maud </a:t>
            </a:r>
            <a:r>
              <a:rPr lang="fr-FR" sz="2800" i="1" dirty="0" smtClean="0"/>
              <a:t>Graff) COTID</a:t>
            </a:r>
            <a:endParaRPr lang="fr-FR" sz="2800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11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9630" y="188640"/>
            <a:ext cx="10009112" cy="1479699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1</a:t>
            </a:r>
            <a:b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600" dirty="0"/>
              <a:t>Accueil, accompagnement et soins des personnes atteintes de pathologie neurodégénératives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1865164"/>
            <a:ext cx="10369151" cy="4444155"/>
          </a:xfrm>
        </p:spPr>
        <p:txBody>
          <a:bodyPr/>
          <a:lstStyle/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Alain </a:t>
            </a:r>
            <a:r>
              <a:rPr lang="fr-FR" sz="2800" b="1" cap="all" dirty="0">
                <a:solidFill>
                  <a:srgbClr val="002060"/>
                </a:solidFill>
              </a:rPr>
              <a:t>Villez</a:t>
            </a:r>
            <a:r>
              <a:rPr lang="fr-FR" sz="2800" dirty="0"/>
              <a:t>, Conseiller technique, Uniopss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Jean-Luc </a:t>
            </a:r>
            <a:r>
              <a:rPr lang="fr-FR" sz="2800" b="1" cap="all" dirty="0" err="1">
                <a:solidFill>
                  <a:srgbClr val="002060"/>
                </a:solidFill>
              </a:rPr>
              <a:t>Swirog</a:t>
            </a:r>
            <a:r>
              <a:rPr lang="fr-FR" sz="2800" dirty="0"/>
              <a:t>, Directeur EHPAD Pierre </a:t>
            </a:r>
            <a:r>
              <a:rPr lang="fr-FR" sz="2800" dirty="0" err="1"/>
              <a:t>Wautriche</a:t>
            </a:r>
            <a:r>
              <a:rPr lang="fr-FR" sz="2800" dirty="0"/>
              <a:t>, Sin-le-Noble (59)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Sandrine </a:t>
            </a:r>
            <a:r>
              <a:rPr lang="fr-FR" sz="2800" b="1" cap="all" dirty="0">
                <a:solidFill>
                  <a:srgbClr val="002060"/>
                </a:solidFill>
              </a:rPr>
              <a:t>Clémenceau</a:t>
            </a:r>
            <a:r>
              <a:rPr lang="fr-FR" sz="2800" dirty="0"/>
              <a:t>, ergothérapeute, Santé Chez-soi, Tours (37)</a:t>
            </a:r>
          </a:p>
          <a:p>
            <a:endParaRPr lang="fr-FR" sz="500" dirty="0"/>
          </a:p>
          <a:p>
            <a:pPr marL="0" indent="0">
              <a:buNone/>
            </a:pPr>
            <a:r>
              <a:rPr lang="fr-FR" sz="3000" b="1" dirty="0" smtClean="0">
                <a:solidFill>
                  <a:srgbClr val="0070C0"/>
                </a:solidFill>
              </a:rPr>
              <a:t>Débats animés par :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002060"/>
                </a:solidFill>
              </a:rPr>
              <a:t>Marie-Jo </a:t>
            </a:r>
            <a:r>
              <a:rPr lang="fr-FR" sz="2800" b="1" cap="all" dirty="0" smtClean="0">
                <a:solidFill>
                  <a:srgbClr val="002060"/>
                </a:solidFill>
              </a:rPr>
              <a:t>Martinez-</a:t>
            </a:r>
            <a:r>
              <a:rPr lang="fr-FR" sz="2800" b="1" cap="all" dirty="0" err="1" smtClean="0">
                <a:solidFill>
                  <a:srgbClr val="002060"/>
                </a:solidFill>
              </a:rPr>
              <a:t>Guisset</a:t>
            </a:r>
            <a:r>
              <a:rPr lang="fr-FR" sz="2800" dirty="0" smtClean="0"/>
              <a:t>, Présidente du comité Ethique ISATIS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dirty="0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3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208912" cy="1639354"/>
          </a:xfrm>
        </p:spPr>
        <p:txBody>
          <a:bodyPr anchor="ctr">
            <a:noAutofit/>
          </a:bodyPr>
          <a:lstStyle/>
          <a:p>
            <a: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2</a:t>
            </a:r>
            <a:b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400" dirty="0"/>
              <a:t>L’aide et les soins à domicile en crise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2132856"/>
            <a:ext cx="10441160" cy="3960440"/>
          </a:xfrm>
        </p:spPr>
        <p:txBody>
          <a:bodyPr/>
          <a:lstStyle/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François-Xavier </a:t>
            </a:r>
            <a:r>
              <a:rPr lang="fr-FR" sz="2800" b="1" cap="all" dirty="0" err="1">
                <a:solidFill>
                  <a:srgbClr val="002060"/>
                </a:solidFill>
              </a:rPr>
              <a:t>Devetter</a:t>
            </a:r>
            <a:r>
              <a:rPr lang="fr-FR" sz="2800" dirty="0"/>
              <a:t>, CLERSE, Université de Lille 1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Hugues </a:t>
            </a:r>
            <a:r>
              <a:rPr lang="fr-FR" sz="2800" b="1" cap="all" dirty="0">
                <a:solidFill>
                  <a:srgbClr val="002060"/>
                </a:solidFill>
              </a:rPr>
              <a:t>Vidor</a:t>
            </a:r>
            <a:r>
              <a:rPr lang="fr-FR" sz="2800" dirty="0"/>
              <a:t>, Directeur général ADESSADOMICILE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Murielle J</a:t>
            </a:r>
            <a:r>
              <a:rPr lang="fr-FR" sz="2800" b="1" cap="all" dirty="0">
                <a:solidFill>
                  <a:srgbClr val="002060"/>
                </a:solidFill>
              </a:rPr>
              <a:t>amot</a:t>
            </a:r>
            <a:r>
              <a:rPr lang="fr-FR" sz="2800" cap="all" dirty="0"/>
              <a:t>,</a:t>
            </a:r>
            <a:r>
              <a:rPr lang="fr-FR" sz="2800" dirty="0"/>
              <a:t> Déléguée nationale filières personnes âgées et domicile, Croix-Rouge Française</a:t>
            </a:r>
          </a:p>
          <a:p>
            <a:endParaRPr lang="fr-FR" sz="2000" dirty="0"/>
          </a:p>
          <a:p>
            <a:pPr marL="0" indent="0">
              <a:buNone/>
            </a:pPr>
            <a:r>
              <a:rPr lang="fr-FR" sz="3000" b="1" dirty="0">
                <a:solidFill>
                  <a:srgbClr val="0070C0"/>
                </a:solidFill>
              </a:rPr>
              <a:t>Débats animés par :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002060"/>
                </a:solidFill>
              </a:rPr>
              <a:t>Thierry </a:t>
            </a:r>
            <a:r>
              <a:rPr lang="fr-FR" sz="2800" b="1" dirty="0">
                <a:solidFill>
                  <a:srgbClr val="002060"/>
                </a:solidFill>
              </a:rPr>
              <a:t>C</a:t>
            </a:r>
            <a:r>
              <a:rPr lang="fr-FR" sz="2800" b="1" cap="all" dirty="0">
                <a:solidFill>
                  <a:srgbClr val="002060"/>
                </a:solidFill>
              </a:rPr>
              <a:t>ouvert-Leroy</a:t>
            </a:r>
            <a:r>
              <a:rPr lang="fr-FR" sz="2800" dirty="0"/>
              <a:t>, Directeur de l’animation, Uniopss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53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416" y="113098"/>
            <a:ext cx="10515600" cy="1325563"/>
          </a:xfrm>
        </p:spPr>
        <p:txBody>
          <a:bodyPr/>
          <a:lstStyle/>
          <a:p>
            <a: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3</a:t>
            </a:r>
            <a:b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400" dirty="0"/>
              <a:t>Aider les proches aidants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1628800"/>
            <a:ext cx="10369151" cy="4536503"/>
          </a:xfrm>
        </p:spPr>
        <p:txBody>
          <a:bodyPr/>
          <a:lstStyle/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Florence </a:t>
            </a:r>
            <a:r>
              <a:rPr lang="fr-FR" sz="2800" b="1" cap="all" dirty="0">
                <a:solidFill>
                  <a:srgbClr val="002060"/>
                </a:solidFill>
              </a:rPr>
              <a:t>Leduc</a:t>
            </a:r>
            <a:r>
              <a:rPr lang="fr-FR" sz="2800" dirty="0"/>
              <a:t>, Présidente de l’Association Française des Aidants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Emmanuelle </a:t>
            </a:r>
            <a:r>
              <a:rPr lang="fr-FR" sz="2800" b="1" cap="all" dirty="0">
                <a:solidFill>
                  <a:srgbClr val="002060"/>
                </a:solidFill>
              </a:rPr>
              <a:t>André</a:t>
            </a:r>
            <a:r>
              <a:rPr lang="fr-FR" sz="2800" b="1" cap="all" dirty="0"/>
              <a:t>,</a:t>
            </a:r>
            <a:r>
              <a:rPr lang="fr-FR" sz="2800" dirty="0"/>
              <a:t> responsable accueil de jour, AGEVIE Tours (37)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Stéphane </a:t>
            </a:r>
            <a:r>
              <a:rPr lang="fr-FR" sz="2800" b="1" cap="all" dirty="0" err="1">
                <a:solidFill>
                  <a:srgbClr val="002060"/>
                </a:solidFill>
              </a:rPr>
              <a:t>Raïlo</a:t>
            </a:r>
            <a:r>
              <a:rPr lang="fr-FR" sz="2800" dirty="0"/>
              <a:t>, Directeur, Regain Coordination, Centre de gérontologie </a:t>
            </a:r>
            <a:r>
              <a:rPr lang="fr-FR" sz="2800" cap="all" dirty="0" err="1"/>
              <a:t>Pompeyrie</a:t>
            </a:r>
            <a:r>
              <a:rPr lang="fr-FR" sz="2800" cap="all" dirty="0"/>
              <a:t>,</a:t>
            </a:r>
            <a:r>
              <a:rPr lang="fr-FR" sz="2800" dirty="0"/>
              <a:t> Agen (47)</a:t>
            </a:r>
          </a:p>
          <a:p>
            <a:endParaRPr lang="fr-FR" sz="500" dirty="0"/>
          </a:p>
          <a:p>
            <a:pPr marL="0" indent="0">
              <a:buNone/>
            </a:pPr>
            <a:r>
              <a:rPr lang="fr-FR" sz="3000" b="1" dirty="0">
                <a:solidFill>
                  <a:srgbClr val="0070C0"/>
                </a:solidFill>
              </a:rPr>
              <a:t>Débats animés par :</a:t>
            </a:r>
            <a:endParaRPr lang="fr-FR" sz="3000" dirty="0"/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Véronique </a:t>
            </a:r>
            <a:r>
              <a:rPr lang="fr-FR" sz="2800" b="1" cap="all" dirty="0">
                <a:solidFill>
                  <a:srgbClr val="002060"/>
                </a:solidFill>
              </a:rPr>
              <a:t>Dorval</a:t>
            </a:r>
            <a:r>
              <a:rPr lang="fr-FR" sz="2800" dirty="0"/>
              <a:t>, Directrice adjointe, Uriopss Bretagne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570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962400" y="0"/>
            <a:ext cx="7534200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27448" y="762000"/>
            <a:ext cx="283495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9" descr="P91000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" t="27466" r="18605" b="22639"/>
          <a:stretch>
            <a:fillRect/>
          </a:stretch>
        </p:blipFill>
        <p:spPr bwMode="auto">
          <a:xfrm>
            <a:off x="1127449" y="1844676"/>
            <a:ext cx="2807966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20" descr="Relais Sepia 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7" y="3068639"/>
            <a:ext cx="2807967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2055" name="Picture 4" descr="AGEVIE pascaud copi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00" y="588172"/>
            <a:ext cx="16764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Rectangle 8"/>
          <p:cNvSpPr>
            <a:spLocks noChangeArrowheads="1"/>
          </p:cNvSpPr>
          <p:nvPr/>
        </p:nvSpPr>
        <p:spPr bwMode="auto">
          <a:xfrm>
            <a:off x="4495800" y="1700214"/>
            <a:ext cx="6568752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fr-FR" sz="2200" dirty="0">
                <a:solidFill>
                  <a:srgbClr val="C1AF8B"/>
                </a:solidFill>
              </a:rPr>
              <a:t>Association loi 1901 créée en 1994</a:t>
            </a:r>
          </a:p>
          <a:p>
            <a:pPr algn="ctr" eaLnBrk="0" hangingPunct="0">
              <a:defRPr/>
            </a:pPr>
            <a:endParaRPr lang="fr-FR" sz="2200" dirty="0">
              <a:solidFill>
                <a:srgbClr val="C1AF8B"/>
              </a:solidFill>
            </a:endParaRPr>
          </a:p>
          <a:p>
            <a:pPr algn="ctr" eaLnBrk="0" hangingPunct="0">
              <a:defRPr/>
            </a:pPr>
            <a:r>
              <a:rPr lang="fr-FR" sz="2200" dirty="0">
                <a:solidFill>
                  <a:srgbClr val="C1AF8B"/>
                </a:solidFill>
              </a:rPr>
              <a:t>Objet : </a:t>
            </a:r>
          </a:p>
          <a:p>
            <a:pPr marL="342900" indent="-342900" algn="ctr" eaLnBrk="0" hangingPunct="0">
              <a:buFontTx/>
              <a:buChar char="-"/>
              <a:defRPr/>
            </a:pPr>
            <a:r>
              <a:rPr lang="fr-FR" sz="2200" dirty="0">
                <a:solidFill>
                  <a:srgbClr val="C1AF8B"/>
                </a:solidFill>
              </a:rPr>
              <a:t>Promouvoir toute forme d’action permettant le maintien dans la vie sociale de personnes fragilisées et/ou âgées et/ou handicapées</a:t>
            </a:r>
          </a:p>
          <a:p>
            <a:pPr marL="342900" indent="-342900" algn="ctr" eaLnBrk="0" hangingPunct="0">
              <a:buFontTx/>
              <a:buChar char="-"/>
              <a:defRPr/>
            </a:pPr>
            <a:r>
              <a:rPr lang="fr-FR" sz="2200" dirty="0">
                <a:solidFill>
                  <a:srgbClr val="C1AF8B"/>
                </a:solidFill>
              </a:rPr>
              <a:t>Gérer et animer des services et équipements permettant à ces personnes de continuer à vivre à domicile ou à proximité</a:t>
            </a:r>
          </a:p>
          <a:p>
            <a:pPr marL="342900" indent="-342900" algn="ctr" eaLnBrk="0" hangingPunct="0">
              <a:buFontTx/>
              <a:buChar char="-"/>
              <a:defRPr/>
            </a:pPr>
            <a:endParaRPr lang="fr-FR" sz="2200" b="1" dirty="0">
              <a:solidFill>
                <a:srgbClr val="C1AF8B"/>
              </a:solidFill>
            </a:endParaRPr>
          </a:p>
          <a:p>
            <a:pPr algn="ctr" eaLnBrk="0" hangingPunct="0">
              <a:defRPr/>
            </a:pPr>
            <a:r>
              <a:rPr lang="fr-FR" sz="2200" dirty="0">
                <a:solidFill>
                  <a:srgbClr val="C1AF8B"/>
                </a:solidFill>
              </a:rPr>
              <a:t>A travers la gestion de 4 services, nous accueillons plus de 600 personnes âgées par an à l’échelle du département 37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27447" y="4941888"/>
            <a:ext cx="2807967" cy="1200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Siège administratif </a:t>
            </a:r>
          </a:p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303 rue Giraudeau</a:t>
            </a:r>
          </a:p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37 058 TOURS</a:t>
            </a:r>
          </a:p>
        </p:txBody>
      </p:sp>
      <p:pic>
        <p:nvPicPr>
          <p:cNvPr id="2058" name="Picture 12" descr="extérieur Sépi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9"/>
          <a:stretch>
            <a:fillRect/>
          </a:stretch>
        </p:blipFill>
        <p:spPr bwMode="auto">
          <a:xfrm>
            <a:off x="1127447" y="1"/>
            <a:ext cx="2807967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80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962400" y="0"/>
            <a:ext cx="7534200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68673" y="854302"/>
            <a:ext cx="2798439" cy="600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4062" y="4850407"/>
            <a:ext cx="24114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Siège administratif </a:t>
            </a:r>
          </a:p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303 rue Giraudeau</a:t>
            </a:r>
          </a:p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37 058 TOURS</a:t>
            </a: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4847208" y="1710333"/>
            <a:ext cx="25717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200">
              <a:solidFill>
                <a:srgbClr val="C1AF8B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Relais Sépia Descartes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Relais d’hébergement temporaire dédié  (21 chambres)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C1AF8B"/>
                </a:solidFill>
              </a:rPr>
              <a:t>1994</a:t>
            </a:r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8204770" y="1710333"/>
            <a:ext cx="25717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200">
              <a:solidFill>
                <a:srgbClr val="C1AF8B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Relais Sépia Lathan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Relais d’hébergement temporaire dédié  (20 chambres)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C1AF8B"/>
                </a:solidFill>
              </a:rPr>
              <a:t>2008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990083" y="5139332"/>
            <a:ext cx="25717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200">
              <a:solidFill>
                <a:srgbClr val="C1AF8B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Après-midi Agevie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Accueil de jour itinérant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(60 places</a:t>
            </a:r>
            <a:r>
              <a:rPr lang="fr-FR" altLang="fr-FR" sz="1600" b="1">
                <a:solidFill>
                  <a:srgbClr val="C1AF8B"/>
                </a:solidFill>
              </a:rPr>
              <a:t>) 2006</a:t>
            </a:r>
          </a:p>
        </p:txBody>
      </p:sp>
      <p:sp>
        <p:nvSpPr>
          <p:cNvPr id="3081" name="Rectangle 8"/>
          <p:cNvSpPr>
            <a:spLocks noChangeArrowheads="1"/>
          </p:cNvSpPr>
          <p:nvPr/>
        </p:nvSpPr>
        <p:spPr bwMode="auto">
          <a:xfrm>
            <a:off x="8133333" y="5139332"/>
            <a:ext cx="25717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200">
              <a:solidFill>
                <a:srgbClr val="C1AF8B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Foyer de Chemillé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Hébergement permanent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C1AF8B"/>
                </a:solidFill>
              </a:rPr>
              <a:t>(23 logements</a:t>
            </a:r>
            <a:r>
              <a:rPr lang="fr-FR" altLang="fr-FR" sz="1600" b="1">
                <a:solidFill>
                  <a:srgbClr val="C1AF8B"/>
                </a:solidFill>
              </a:rPr>
              <a:t>) 2010</a:t>
            </a:r>
          </a:p>
        </p:txBody>
      </p:sp>
      <p:pic>
        <p:nvPicPr>
          <p:cNvPr id="3082" name="Picture 12" descr="extérieur Sép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646" y="281583"/>
            <a:ext cx="221456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20" descr="Relais Sepia 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083" y="353021"/>
            <a:ext cx="2411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Image 34" descr="photos 10 samedi 21 12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9791" r="11719"/>
          <a:stretch>
            <a:fillRect/>
          </a:stretch>
        </p:blipFill>
        <p:spPr bwMode="auto">
          <a:xfrm>
            <a:off x="5418708" y="3782020"/>
            <a:ext cx="1928812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Image 36" descr="IMG_313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958" y="3996333"/>
            <a:ext cx="188595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4" descr="AGEVIE pascaud copi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158" y="3693587"/>
            <a:ext cx="1651017" cy="88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6" t="69376" r="48438" b="8125"/>
          <a:stretch>
            <a:fillRect/>
          </a:stretch>
        </p:blipFill>
        <p:spPr bwMode="auto">
          <a:xfrm>
            <a:off x="1555749" y="904941"/>
            <a:ext cx="2374901" cy="247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2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62400" y="0"/>
            <a:ext cx="7534200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27448" y="762000"/>
            <a:ext cx="283495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27449" y="4941888"/>
            <a:ext cx="2807966" cy="1200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Siège administratif </a:t>
            </a:r>
          </a:p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303 rue Giraudeau</a:t>
            </a:r>
          </a:p>
          <a:p>
            <a:pPr>
              <a:spcBef>
                <a:spcPct val="50000"/>
              </a:spcBef>
              <a:defRPr/>
            </a:pPr>
            <a:r>
              <a:rPr lang="fr-FR" sz="1800" dirty="0">
                <a:solidFill>
                  <a:schemeClr val="accent4">
                    <a:lumMod val="65000"/>
                    <a:lumOff val="35000"/>
                  </a:schemeClr>
                </a:solidFill>
                <a:latin typeface="Comic Sans MS" pitchFamily="66" charset="0"/>
              </a:rPr>
              <a:t>37 058 TOURS</a:t>
            </a:r>
          </a:p>
        </p:txBody>
      </p:sp>
      <p:pic>
        <p:nvPicPr>
          <p:cNvPr id="4102" name="Picture 4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2982914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2" y="2160588"/>
            <a:ext cx="6618981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8" descr="DSC012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0"/>
            <a:ext cx="288099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2"/>
          <p:cNvSpPr>
            <a:spLocks noChangeArrowheads="1"/>
          </p:cNvSpPr>
          <p:nvPr/>
        </p:nvSpPr>
        <p:spPr bwMode="auto">
          <a:xfrm>
            <a:off x="1474787" y="1714501"/>
            <a:ext cx="2460626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 itinérant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2400" u="sng" dirty="0">
              <a:solidFill>
                <a:srgbClr val="990033"/>
              </a:solidFill>
            </a:endParaRPr>
          </a:p>
        </p:txBody>
      </p:sp>
      <p:sp>
        <p:nvSpPr>
          <p:cNvPr id="4106" name="Rectangle 11"/>
          <p:cNvSpPr>
            <a:spLocks noChangeArrowheads="1"/>
          </p:cNvSpPr>
          <p:nvPr/>
        </p:nvSpPr>
        <p:spPr bwMode="auto">
          <a:xfrm>
            <a:off x="4035423" y="730786"/>
            <a:ext cx="6588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60 places d’accueil</a:t>
            </a:r>
          </a:p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15 sites, 23 journées d’accueil</a:t>
            </a:r>
          </a:p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200 personnes accueillies sur une semaine…</a:t>
            </a:r>
            <a:endParaRPr lang="fr-FR" altLang="fr-FR" sz="2400" dirty="0">
              <a:solidFill>
                <a:srgbClr val="C1AF8B"/>
              </a:solidFill>
              <a:latin typeface="Abadi MT Condensed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962400" y="0"/>
            <a:ext cx="7534200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055440" y="762000"/>
            <a:ext cx="290696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138" y="5256869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4224339" y="333376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C1AF8B"/>
                </a:solidFill>
              </a:rPr>
              <a:t>L’accueil de jour itinérant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1055440" y="1773239"/>
            <a:ext cx="283076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 itinérant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u="sng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990033"/>
                </a:solidFill>
              </a:rPr>
              <a:t>1. Un lieu d’accueil pour des personnes qui vivent à domicile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2. Un accompagnement individualisé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3. Les conditions d’implantation</a:t>
            </a:r>
            <a:endParaRPr lang="fr-FR" altLang="fr-FR" sz="1600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dirty="0">
              <a:solidFill>
                <a:srgbClr val="C1AF8B"/>
              </a:solidFill>
            </a:endParaRPr>
          </a:p>
        </p:txBody>
      </p:sp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4079876" y="1628776"/>
            <a:ext cx="7416724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fr-FR" altLang="fr-FR" sz="2400" dirty="0">
                <a:solidFill>
                  <a:srgbClr val="C1AF8B"/>
                </a:solidFill>
                <a:latin typeface="Arial" pitchFamily="34" charset="0"/>
              </a:rPr>
              <a:t> un accueil « </a:t>
            </a:r>
            <a:r>
              <a:rPr lang="fr-FR" altLang="fr-FR" sz="2400" b="1" dirty="0">
                <a:solidFill>
                  <a:srgbClr val="C1AF8B"/>
                </a:solidFill>
                <a:latin typeface="Arial" pitchFamily="34" charset="0"/>
              </a:rPr>
              <a:t>tous publics</a:t>
            </a:r>
            <a:r>
              <a:rPr lang="fr-FR" altLang="fr-FR" sz="2400" dirty="0">
                <a:solidFill>
                  <a:srgbClr val="C1AF8B"/>
                </a:solidFill>
                <a:latin typeface="Arial" pitchFamily="34" charset="0"/>
              </a:rPr>
              <a:t> » :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r>
              <a:rPr lang="fr-FR" altLang="fr-FR" sz="2400" dirty="0">
                <a:solidFill>
                  <a:srgbClr val="C1AF8B"/>
                </a:solidFill>
                <a:latin typeface="Arial" pitchFamily="34" charset="0"/>
              </a:rPr>
              <a:t>Pour des personnes qui vivent à domicile qui n’ont plus la capacité de sortir seules de chez elles, de rencontrer des gens de leur âge, de vivre des activités adaptées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r>
              <a:rPr lang="fr-FR" altLang="fr-FR" sz="2400" dirty="0">
                <a:solidFill>
                  <a:srgbClr val="C1AF8B"/>
                </a:solidFill>
                <a:latin typeface="Arial" pitchFamily="34" charset="0"/>
              </a:rPr>
              <a:t>30 à 40% de personnes atteintes de troubles cognitifs…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endParaRPr lang="fr-FR" altLang="fr-FR" sz="2400" dirty="0">
              <a:solidFill>
                <a:srgbClr val="C1AF8B"/>
              </a:solidFill>
              <a:latin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5129" name="Picture 12" descr="éco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517" y="4943338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8" descr="DSC012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0"/>
            <a:ext cx="295299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Image 10" descr="DSCF001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480" y="4938576"/>
            <a:ext cx="2406650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Image 10" descr="DSC0873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9000"/>
          <a:stretch>
            <a:fillRect/>
          </a:stretch>
        </p:blipFill>
        <p:spPr bwMode="auto">
          <a:xfrm>
            <a:off x="4461255" y="4943338"/>
            <a:ext cx="1727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37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962400" y="0"/>
            <a:ext cx="7534200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28715" y="762000"/>
            <a:ext cx="283368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6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056" y="5539214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4224339" y="333376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 dirty="0">
                <a:solidFill>
                  <a:srgbClr val="C1AF8B"/>
                </a:solidFill>
              </a:rPr>
              <a:t>L’accueil de jour itinérant</a:t>
            </a: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128714" y="1773239"/>
            <a:ext cx="2757486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 itinérant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u="sng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990033"/>
                </a:solidFill>
              </a:rPr>
              <a:t>1. Un lieu d’accueil pour des personnes qui vivent à domicile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2. Un accompagnement individualisé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3. Les conditions d’implantation</a:t>
            </a:r>
            <a:endParaRPr lang="fr-FR" altLang="fr-FR" sz="1600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dirty="0">
              <a:solidFill>
                <a:srgbClr val="C1AF8B"/>
              </a:solidFill>
            </a:endParaRPr>
          </a:p>
        </p:txBody>
      </p:sp>
      <p:sp>
        <p:nvSpPr>
          <p:cNvPr id="6151" name="Rectangle 11"/>
          <p:cNvSpPr>
            <a:spLocks noChangeArrowheads="1"/>
          </p:cNvSpPr>
          <p:nvPr/>
        </p:nvSpPr>
        <p:spPr bwMode="auto">
          <a:xfrm>
            <a:off x="4079876" y="1628776"/>
            <a:ext cx="7416724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2400" b="1" dirty="0">
                <a:solidFill>
                  <a:srgbClr val="C1AF8B"/>
                </a:solidFill>
                <a:latin typeface="Arial" panose="020B0604020202020204" pitchFamily="34" charset="0"/>
              </a:rPr>
              <a:t>Deux motifs d’accueil 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: l’isolement et l’aide aux</a:t>
            </a:r>
            <a:r>
              <a:rPr lang="fr-FR" altLang="fr-FR" sz="2400" b="1" dirty="0">
                <a:solidFill>
                  <a:srgbClr val="C1AF8B"/>
                </a:solidFill>
                <a:latin typeface="Arial" panose="020B0604020202020204" pitchFamily="34" charset="0"/>
              </a:rPr>
              <a:t> 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aidants</a:t>
            </a:r>
          </a:p>
          <a:p>
            <a:pPr>
              <a:spcBef>
                <a:spcPct val="0"/>
              </a:spcBef>
            </a:pPr>
            <a:r>
              <a:rPr lang="fr-FR" altLang="fr-FR" sz="2400" b="1" dirty="0">
                <a:solidFill>
                  <a:srgbClr val="C1AF8B"/>
                </a:solidFill>
                <a:latin typeface="Arial" panose="020B0604020202020204" pitchFamily="34" charset="0"/>
              </a:rPr>
              <a:t>Un GMP qui varie 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d’un groupe à l’autre 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40 à 45% des personnes en </a:t>
            </a:r>
            <a:r>
              <a:rPr lang="fr-FR" altLang="fr-FR" sz="2400" dirty="0" err="1">
                <a:solidFill>
                  <a:srgbClr val="C1AF8B"/>
                </a:solidFill>
                <a:latin typeface="Arial" panose="020B0604020202020204" pitchFamily="34" charset="0"/>
              </a:rPr>
              <a:t>Gir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3 et 4, 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20% en </a:t>
            </a:r>
            <a:r>
              <a:rPr lang="fr-FR" altLang="fr-FR" sz="2400" dirty="0" err="1">
                <a:solidFill>
                  <a:srgbClr val="C1AF8B"/>
                </a:solidFill>
                <a:latin typeface="Arial" panose="020B0604020202020204" pitchFamily="34" charset="0"/>
              </a:rPr>
              <a:t>Gir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2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20% et en </a:t>
            </a:r>
            <a:r>
              <a:rPr lang="fr-FR" altLang="fr-FR" sz="2400" dirty="0" err="1">
                <a:solidFill>
                  <a:srgbClr val="C1AF8B"/>
                </a:solidFill>
                <a:latin typeface="Arial" panose="020B0604020202020204" pitchFamily="34" charset="0"/>
              </a:rPr>
              <a:t>Gir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5 et 6</a:t>
            </a:r>
            <a:endParaRPr lang="fr-FR" altLang="fr-FR" sz="2400" dirty="0">
              <a:solidFill>
                <a:srgbClr val="C1AF8B"/>
              </a:solidFill>
              <a:latin typeface="Abadi MT Condensed Light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6153" name="Picture 18" descr="DSC012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4" y="0"/>
            <a:ext cx="2879724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600" y="5301207"/>
            <a:ext cx="1887538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726" y="3859757"/>
            <a:ext cx="1882775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276" y="4061369"/>
            <a:ext cx="1763713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126" y="3859758"/>
            <a:ext cx="1890713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Imag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55" b="-568"/>
          <a:stretch>
            <a:fillRect/>
          </a:stretch>
        </p:blipFill>
        <p:spPr bwMode="auto">
          <a:xfrm>
            <a:off x="6888088" y="5301208"/>
            <a:ext cx="2030412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03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3962400" y="0"/>
            <a:ext cx="7606208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27448" y="762000"/>
            <a:ext cx="283495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4" y="5499101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224339" y="333376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C1AF8B"/>
                </a:solidFill>
              </a:rPr>
              <a:t>L’accueil de jour itinérant</a:t>
            </a:r>
          </a:p>
        </p:txBody>
      </p:sp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1127447" y="1773239"/>
            <a:ext cx="2758753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u="sng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990033"/>
                </a:solidFill>
              </a:rPr>
              <a:t>1. Un lieu d’accueil pour des personnes qui vivent à domicile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2. Un accompagnement individualisé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3. Les conditions d’implantation</a:t>
            </a:r>
            <a:endParaRPr lang="fr-FR" altLang="fr-FR" sz="1600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dirty="0">
              <a:solidFill>
                <a:srgbClr val="C1AF8B"/>
              </a:solidFill>
            </a:endParaRPr>
          </a:p>
        </p:txBody>
      </p:sp>
      <p:sp>
        <p:nvSpPr>
          <p:cNvPr id="7175" name="Rectangle 11"/>
          <p:cNvSpPr>
            <a:spLocks noChangeArrowheads="1"/>
          </p:cNvSpPr>
          <p:nvPr/>
        </p:nvSpPr>
        <p:spPr bwMode="auto">
          <a:xfrm>
            <a:off x="4079877" y="1628775"/>
            <a:ext cx="65579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• Chaque journée accueille jusqu’à 12 personnes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Qui habitent dans un rayon d’une vingtaine de kilomètres autour du lieu d’accueil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Avec un transport accompagné du domicile au lieu d’accueil à plus de 90% 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badi MT Condensed Light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7177" name="Picture 18" descr="DSC012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7" y="0"/>
            <a:ext cx="2880991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94"/>
          <a:stretch>
            <a:fillRect/>
          </a:stretch>
        </p:blipFill>
        <p:spPr bwMode="auto">
          <a:xfrm>
            <a:off x="8974701" y="5015704"/>
            <a:ext cx="2033588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2"/>
          <a:stretch>
            <a:fillRect/>
          </a:stretch>
        </p:blipFill>
        <p:spPr bwMode="auto">
          <a:xfrm>
            <a:off x="6804590" y="5072855"/>
            <a:ext cx="208597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Imag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" r="5180"/>
          <a:stretch>
            <a:fillRect/>
          </a:stretch>
        </p:blipFill>
        <p:spPr bwMode="auto">
          <a:xfrm>
            <a:off x="4378889" y="5072855"/>
            <a:ext cx="23114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89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3962400" y="0"/>
            <a:ext cx="7534200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27448" y="762000"/>
            <a:ext cx="283495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1" y="5499101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224339" y="333376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C1AF8B"/>
                </a:solidFill>
              </a:rPr>
              <a:t>L’accueil de jour</a:t>
            </a: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1127447" y="1773239"/>
            <a:ext cx="2758753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u="sng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1. Un lieu d’accueil pour des personnes qui vivent à domicile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990033"/>
                </a:solidFill>
              </a:rPr>
              <a:t>2. Un accompagnement individualisé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3, Les conditions d’implantation</a:t>
            </a:r>
            <a:endParaRPr lang="fr-FR" altLang="fr-FR" sz="1600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dirty="0">
              <a:solidFill>
                <a:srgbClr val="C1AF8B"/>
              </a:solidFill>
            </a:endParaRPr>
          </a:p>
        </p:txBody>
      </p:sp>
      <p:sp>
        <p:nvSpPr>
          <p:cNvPr id="8199" name="Rectangle 11"/>
          <p:cNvSpPr>
            <a:spLocks noChangeArrowheads="1"/>
          </p:cNvSpPr>
          <p:nvPr/>
        </p:nvSpPr>
        <p:spPr bwMode="auto">
          <a:xfrm>
            <a:off x="4079876" y="1628775"/>
            <a:ext cx="7416724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Une évaluation préalable (à domicile) pour définir les besoins d’accompagnement et notre capacité à y répondre,</a:t>
            </a:r>
          </a:p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Des prises en charge adaptées autant que possible au rythme et aux besoins de chacun</a:t>
            </a:r>
          </a:p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La mise en place d’un contrat d’accueil et d’un plan d’accompagnement individualisé</a:t>
            </a:r>
          </a:p>
          <a:p>
            <a:pPr>
              <a:spcBef>
                <a:spcPct val="0"/>
              </a:spcBef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8201" name="Picture 18" descr="DSC012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7" y="0"/>
            <a:ext cx="2880991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343" y="4653136"/>
            <a:ext cx="320357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/>
          <a:stretch>
            <a:fillRect/>
          </a:stretch>
        </p:blipFill>
        <p:spPr bwMode="auto">
          <a:xfrm>
            <a:off x="9398568" y="4653136"/>
            <a:ext cx="1601787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804" y="4661074"/>
            <a:ext cx="1403350" cy="21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3962400" y="0"/>
            <a:ext cx="7606208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127448" y="762000"/>
            <a:ext cx="2834952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97" y="5516993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4224339" y="333376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rgbClr val="C1AF8B"/>
                </a:solidFill>
              </a:rPr>
              <a:t>L’accueil de jour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127448" y="1773239"/>
            <a:ext cx="2758752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u="sng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1. Un lieu d’accueil pour des personnes qui vivent à domicile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990033"/>
                </a:solidFill>
              </a:rPr>
              <a:t>2. Un accompagnement individualisé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3. Les conditions d’implantation</a:t>
            </a:r>
            <a:endParaRPr lang="fr-FR" altLang="fr-FR" sz="1600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dirty="0">
              <a:solidFill>
                <a:srgbClr val="C1AF8B"/>
              </a:solidFill>
            </a:endParaRPr>
          </a:p>
        </p:txBody>
      </p:sp>
      <p:sp>
        <p:nvSpPr>
          <p:cNvPr id="9223" name="Rectangle 11"/>
          <p:cNvSpPr>
            <a:spLocks noChangeArrowheads="1"/>
          </p:cNvSpPr>
          <p:nvPr/>
        </p:nvSpPr>
        <p:spPr bwMode="auto">
          <a:xfrm>
            <a:off x="4037629" y="1362506"/>
            <a:ext cx="739869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L’organisation de la journée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10h-17h sur le lieu d’accueil,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 La préparation et le partage du repas : une des clefs du projets,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 Des ateliers variés, à partir d’un calendrier d’animation préétabli, avec une thématique mensuelle qui permet d’activer différents </a:t>
            </a:r>
            <a:r>
              <a:rPr lang="fr-FR" altLang="fr-FR" sz="2400" dirty="0" smtClean="0">
                <a:solidFill>
                  <a:srgbClr val="C1AF8B"/>
                </a:solidFill>
                <a:latin typeface="Arial" panose="020B0604020202020204" pitchFamily="34" charset="0"/>
              </a:rPr>
              <a:t>supports (ateliers </a:t>
            </a:r>
            <a:r>
              <a:rPr lang="fr-FR" altLang="fr-FR" sz="2400" dirty="0">
                <a:solidFill>
                  <a:srgbClr val="C1AF8B"/>
                </a:solidFill>
                <a:latin typeface="Arial" panose="020B0604020202020204" pitchFamily="34" charset="0"/>
              </a:rPr>
              <a:t>plastiques, cognitifs, chant, musique, jeux de société, sorties</a:t>
            </a:r>
            <a:r>
              <a:rPr lang="fr-FR" altLang="fr-FR" sz="2400" dirty="0" smtClean="0">
                <a:solidFill>
                  <a:srgbClr val="C1AF8B"/>
                </a:solidFill>
                <a:latin typeface="Arial" panose="020B0604020202020204" pitchFamily="34" charset="0"/>
              </a:rPr>
              <a:t>…</a:t>
            </a: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9225" name="Picture 18" descr="DSC012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0"/>
            <a:ext cx="288099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38" descr="DSC011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724" y="5041108"/>
            <a:ext cx="21002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21" descr="DSC0084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799" y="5164933"/>
            <a:ext cx="22320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0" descr="CALENDRIER AQUARELLE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748" y="4536282"/>
            <a:ext cx="1727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20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3962400" y="0"/>
            <a:ext cx="7606208" cy="68580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2" t="25946" r="49019" b="4199"/>
          <a:stretch>
            <a:fillRect/>
          </a:stretch>
        </p:blipFill>
        <p:spPr bwMode="auto">
          <a:xfrm>
            <a:off x="1055440" y="762000"/>
            <a:ext cx="290696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 descr="AGEVIE pascaud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5589589"/>
            <a:ext cx="16764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4224339" y="333376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 dirty="0">
                <a:solidFill>
                  <a:srgbClr val="C1AF8B"/>
                </a:solidFill>
              </a:rPr>
              <a:t>L’accueil de jour</a:t>
            </a: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1524000" y="1773239"/>
            <a:ext cx="236220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u="sng" dirty="0">
                <a:solidFill>
                  <a:srgbClr val="990033"/>
                </a:solidFill>
              </a:rPr>
              <a:t>L’accueil de jour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u="sng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1. Un lieu d’accueil pour des personnes qui vivent à domicile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990033"/>
                </a:solidFill>
              </a:rPr>
              <a:t>2. Un accompagnement individualisé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600" dirty="0">
                <a:solidFill>
                  <a:srgbClr val="C1AF8B"/>
                </a:solidFill>
              </a:rPr>
              <a:t>3. Les conditions d’implantation</a:t>
            </a:r>
            <a:endParaRPr lang="fr-FR" altLang="fr-FR" sz="1600" dirty="0">
              <a:solidFill>
                <a:srgbClr val="990033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600" dirty="0">
              <a:solidFill>
                <a:srgbClr val="C1AF8B"/>
              </a:solidFill>
            </a:endParaRPr>
          </a:p>
        </p:txBody>
      </p: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4079876" y="1628776"/>
            <a:ext cx="748873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C1AF8B"/>
                </a:solidFill>
                <a:latin typeface="Abadi MT Condensed Light" charset="0"/>
              </a:rPr>
              <a:t>Des partenariats formalisés pour l’organisation du transport (en fonction des ressources locales) – 3 « tournées » nécessaires par journée d’accueil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C1AF8B"/>
              </a:solidFill>
              <a:latin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24001" y="6396038"/>
            <a:ext cx="2214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www.agevie.fr</a:t>
            </a:r>
          </a:p>
        </p:txBody>
      </p:sp>
      <p:pic>
        <p:nvPicPr>
          <p:cNvPr id="10249" name="Picture 18" descr="DSC012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0"/>
            <a:ext cx="295299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251" y="4894301"/>
            <a:ext cx="2700337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Imag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4"/>
          <a:stretch>
            <a:fillRect/>
          </a:stretch>
        </p:blipFill>
        <p:spPr bwMode="auto">
          <a:xfrm>
            <a:off x="7109762" y="4894301"/>
            <a:ext cx="182880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Imag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66"/>
          <a:stretch>
            <a:fillRect/>
          </a:stretch>
        </p:blipFill>
        <p:spPr bwMode="auto">
          <a:xfrm>
            <a:off x="8938562" y="4576801"/>
            <a:ext cx="21209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562" y="3100426"/>
            <a:ext cx="219233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Imag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226" y="3436976"/>
            <a:ext cx="219233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28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416" y="113098"/>
            <a:ext cx="10515600" cy="1325563"/>
          </a:xfrm>
        </p:spPr>
        <p:txBody>
          <a:bodyPr/>
          <a:lstStyle/>
          <a:p>
            <a: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3</a:t>
            </a:r>
            <a:b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400" dirty="0"/>
              <a:t>Aider les proches aidants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7448" y="1628800"/>
            <a:ext cx="10369151" cy="4536503"/>
          </a:xfrm>
        </p:spPr>
        <p:txBody>
          <a:bodyPr/>
          <a:lstStyle/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Florence </a:t>
            </a:r>
            <a:r>
              <a:rPr lang="fr-FR" sz="2800" b="1" cap="all" dirty="0">
                <a:solidFill>
                  <a:srgbClr val="002060"/>
                </a:solidFill>
              </a:rPr>
              <a:t>Leduc</a:t>
            </a:r>
            <a:r>
              <a:rPr lang="fr-FR" sz="2800" dirty="0"/>
              <a:t>, Présidente de l’Association Française des Aidants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Emmanuelle </a:t>
            </a:r>
            <a:r>
              <a:rPr lang="fr-FR" sz="2800" b="1" cap="all" dirty="0">
                <a:solidFill>
                  <a:srgbClr val="002060"/>
                </a:solidFill>
              </a:rPr>
              <a:t>André</a:t>
            </a:r>
            <a:r>
              <a:rPr lang="fr-FR" sz="2800" b="1" cap="all" dirty="0"/>
              <a:t>,</a:t>
            </a:r>
            <a:r>
              <a:rPr lang="fr-FR" sz="2800" dirty="0"/>
              <a:t> responsable accueil de jour, AGEVIE Tours (37)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Stéphane </a:t>
            </a:r>
            <a:r>
              <a:rPr lang="fr-FR" sz="2800" b="1" cap="all" dirty="0" err="1">
                <a:solidFill>
                  <a:srgbClr val="002060"/>
                </a:solidFill>
              </a:rPr>
              <a:t>Raïlo</a:t>
            </a:r>
            <a:r>
              <a:rPr lang="fr-FR" sz="2800" dirty="0"/>
              <a:t>, Directeur, Regain Coordination, Centre de gérontologie </a:t>
            </a:r>
            <a:r>
              <a:rPr lang="fr-FR" sz="2800" cap="all" dirty="0" err="1"/>
              <a:t>Pompeyrie</a:t>
            </a:r>
            <a:r>
              <a:rPr lang="fr-FR" sz="2800" cap="all" dirty="0"/>
              <a:t>,</a:t>
            </a:r>
            <a:r>
              <a:rPr lang="fr-FR" sz="2800" dirty="0"/>
              <a:t> Agen (47)</a:t>
            </a:r>
          </a:p>
          <a:p>
            <a:endParaRPr lang="fr-FR" sz="500" dirty="0"/>
          </a:p>
          <a:p>
            <a:pPr marL="0" indent="0">
              <a:buNone/>
            </a:pPr>
            <a:r>
              <a:rPr lang="fr-FR" sz="3000" b="1" dirty="0">
                <a:solidFill>
                  <a:srgbClr val="0070C0"/>
                </a:solidFill>
              </a:rPr>
              <a:t>Débats animés par :</a:t>
            </a:r>
            <a:endParaRPr lang="fr-FR" sz="3000" dirty="0"/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Véronique </a:t>
            </a:r>
            <a:r>
              <a:rPr lang="fr-FR" sz="2800" b="1" cap="all" dirty="0">
                <a:solidFill>
                  <a:srgbClr val="002060"/>
                </a:solidFill>
              </a:rPr>
              <a:t>Dorval</a:t>
            </a:r>
            <a:r>
              <a:rPr lang="fr-FR" sz="2800" dirty="0"/>
              <a:t>, Directrice adjointe, Uriopss Bretagne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9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365126"/>
            <a:ext cx="10297144" cy="1551707"/>
          </a:xfrm>
        </p:spPr>
        <p:txBody>
          <a:bodyPr/>
          <a:lstStyle/>
          <a:p>
            <a: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ronde 4</a:t>
            </a:r>
            <a:br>
              <a:rPr lang="fr-FR" sz="36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3400" dirty="0"/>
              <a:t>Habiter-Héberger-Accueillir : </a:t>
            </a:r>
            <a:br>
              <a:rPr lang="fr-FR" sz="3400" dirty="0"/>
            </a:br>
            <a:r>
              <a:rPr lang="fr-FR" sz="3400" dirty="0"/>
              <a:t>vers la fin du tout EHPAD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9456" y="2348880"/>
            <a:ext cx="10441160" cy="3744416"/>
          </a:xfrm>
        </p:spPr>
        <p:txBody>
          <a:bodyPr/>
          <a:lstStyle/>
          <a:p>
            <a:pPr>
              <a:lnSpc>
                <a:spcPct val="120000"/>
              </a:lnSpc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Nathalie </a:t>
            </a:r>
            <a:r>
              <a:rPr lang="fr-FR" sz="2800" b="1" cap="all" dirty="0">
                <a:solidFill>
                  <a:srgbClr val="002060"/>
                </a:solidFill>
              </a:rPr>
              <a:t>Cuvillier</a:t>
            </a:r>
            <a:r>
              <a:rPr lang="fr-FR" sz="2800" dirty="0"/>
              <a:t>, Sous-directrice de l’autonomie personnes handicapées, personnes âgées, DGCS</a:t>
            </a:r>
          </a:p>
          <a:p>
            <a:pPr>
              <a:lnSpc>
                <a:spcPct val="120000"/>
              </a:lnSpc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Bruno </a:t>
            </a:r>
            <a:r>
              <a:rPr lang="fr-FR" sz="2800" b="1" cap="all" dirty="0" err="1">
                <a:solidFill>
                  <a:srgbClr val="002060"/>
                </a:solidFill>
              </a:rPr>
              <a:t>Lachesnaie</a:t>
            </a:r>
            <a:r>
              <a:rPr lang="fr-FR" sz="2800" dirty="0"/>
              <a:t>, Directeur du développement sanitaire et social, Caisse Centrale MSA</a:t>
            </a:r>
          </a:p>
          <a:p>
            <a:endParaRPr lang="fr-FR" sz="500" dirty="0"/>
          </a:p>
          <a:p>
            <a:pPr marL="0" indent="0">
              <a:buNone/>
            </a:pPr>
            <a:r>
              <a:rPr lang="fr-FR" sz="3000" b="1" dirty="0">
                <a:solidFill>
                  <a:srgbClr val="0070C0"/>
                </a:solidFill>
              </a:rPr>
              <a:t>Débats animés par :</a:t>
            </a:r>
          </a:p>
          <a:p>
            <a:pPr>
              <a:spcBef>
                <a:spcPts val="1200"/>
              </a:spcBef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 smtClean="0">
                <a:solidFill>
                  <a:srgbClr val="002060"/>
                </a:solidFill>
              </a:rPr>
              <a:t>Alain </a:t>
            </a:r>
            <a:r>
              <a:rPr lang="fr-FR" sz="2800" b="1" cap="all" dirty="0">
                <a:solidFill>
                  <a:srgbClr val="002060"/>
                </a:solidFill>
              </a:rPr>
              <a:t>Villez</a:t>
            </a:r>
            <a:r>
              <a:rPr lang="fr-FR" sz="2800" dirty="0"/>
              <a:t>, Conseiller technique, Uniopss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062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2060"/>
                </a:solidFill>
              </a:rPr>
              <a:t>Conclusions et clôture </a:t>
            </a:r>
            <a:br>
              <a:rPr lang="fr-FR" dirty="0" smtClean="0">
                <a:solidFill>
                  <a:srgbClr val="002060"/>
                </a:solidFill>
              </a:rPr>
            </a:br>
            <a:r>
              <a:rPr lang="fr-FR" dirty="0" smtClean="0">
                <a:solidFill>
                  <a:srgbClr val="002060"/>
                </a:solidFill>
              </a:rPr>
              <a:t>de la journée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9456" y="2636912"/>
            <a:ext cx="10225135" cy="2088232"/>
          </a:xfrm>
        </p:spPr>
        <p:txBody>
          <a:bodyPr/>
          <a:lstStyle/>
          <a:p>
            <a:endParaRPr lang="fr-FR" dirty="0" smtClean="0"/>
          </a:p>
          <a:p>
            <a:pPr>
              <a:buClr>
                <a:srgbClr val="002060"/>
              </a:buClr>
              <a:buSzPct val="115000"/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Benoit </a:t>
            </a:r>
            <a:r>
              <a:rPr lang="fr-FR" sz="2800" b="1" cap="all" dirty="0">
                <a:solidFill>
                  <a:srgbClr val="002060"/>
                </a:solidFill>
              </a:rPr>
              <a:t>Menard</a:t>
            </a:r>
            <a:r>
              <a:rPr lang="fr-FR" sz="2800" dirty="0"/>
              <a:t>, Directeur général, Uniopss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fr-FR" altLang="fr-FR" smtClean="0"/>
              <a:t>Journée d'étude Aides à l'autonomie - 12 décembre 2014</a:t>
            </a:r>
            <a:endParaRPr lang="fr-FR" alt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0A4B1A-D10F-4930-98CE-7F6C59EA3612}" type="slidenum">
              <a:rPr lang="fr-FR" smtClean="0"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02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22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odèle Powerpoint Jée Autonomie" id="{1CF06261-00D0-4333-9C0E-69944ADD4685}" vid="{47AA5765-B14D-4BA6-9A1C-F59637BA1D27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Powerpoint Jée Autonomie</Template>
  <TotalTime>263</TotalTime>
  <Words>2174</Words>
  <Application>Microsoft Office PowerPoint</Application>
  <PresentationFormat>Grand écran</PresentationFormat>
  <Paragraphs>372</Paragraphs>
  <Slides>42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2" baseType="lpstr">
      <vt:lpstr>Abadi MT Condensed Light</vt:lpstr>
      <vt:lpstr>Arial</vt:lpstr>
      <vt:lpstr>Book Antiqua</vt:lpstr>
      <vt:lpstr>Calibri</vt:lpstr>
      <vt:lpstr>Comic Sans MS</vt:lpstr>
      <vt:lpstr>Kokila</vt:lpstr>
      <vt:lpstr>Times New Roman</vt:lpstr>
      <vt:lpstr>Wingdings</vt:lpstr>
      <vt:lpstr>Wingdings 2</vt:lpstr>
      <vt:lpstr>Modèle par défaut</vt:lpstr>
      <vt:lpstr>Présentation PowerPoint</vt:lpstr>
      <vt:lpstr>Ouverture des travaux</vt:lpstr>
      <vt:lpstr>Allocution</vt:lpstr>
      <vt:lpstr>Table ronde 1 Accueil, accompagnement et soins des personnes atteintes de pathologie neurodégénératives</vt:lpstr>
      <vt:lpstr>Le Plan Maladies Neurodégénératives …une certaine déception</vt:lpstr>
      <vt:lpstr>Plan Maladies Neurodégénératives (PMND)  2015-2019</vt:lpstr>
      <vt:lpstr>     </vt:lpstr>
      <vt:lpstr>Axe 2 : Favoriser l’adaptation de la société  aux enjeux des MND</vt:lpstr>
      <vt:lpstr>Axe 3 : Développer et mieux coordonner la recherche Axe 4 : Une gouvernance innovante : démocratie sanitaire  </vt:lpstr>
      <vt:lpstr>Le grand flou du financement du plan</vt:lpstr>
      <vt:lpstr>Table ronde 1 Accueil, accompagnement et soins des personnes atteintes de pathologie neurodégénératives</vt:lpstr>
      <vt:lpstr>EMA :  Equipe Mobile Alzheimer</vt:lpstr>
      <vt:lpstr>Equipe Mobile Alzheimer Tours 37</vt:lpstr>
      <vt:lpstr>PRESCRIPTION MEDICALE</vt:lpstr>
      <vt:lpstr>RETOUR D’EXPERIENCE</vt:lpstr>
      <vt:lpstr>Présentation PowerPoint</vt:lpstr>
      <vt:lpstr>SOINS DE REHABILITATION</vt:lpstr>
      <vt:lpstr>RETOUR D’EXPERIENCE</vt:lpstr>
      <vt:lpstr>Présentation PowerPoint</vt:lpstr>
      <vt:lpstr>Présentation PowerPoint</vt:lpstr>
      <vt:lpstr>Présentation PowerPoint</vt:lpstr>
      <vt:lpstr>Présentation PowerPoint</vt:lpstr>
      <vt:lpstr>FACTEURS DE REUSSITE</vt:lpstr>
      <vt:lpstr>NOUVEAU PLAN ALZHEIMER 2014-2018</vt:lpstr>
      <vt:lpstr> Merci pour votre attention   </vt:lpstr>
      <vt:lpstr>Table ronde 1 Accueil, accompagnement et soins des personnes atteintes de pathologie neurodégénératives</vt:lpstr>
      <vt:lpstr>Table ronde 2 L’aide et les soins à domicile en crise</vt:lpstr>
      <vt:lpstr>Présentation PowerPoint</vt:lpstr>
      <vt:lpstr>Table ronde 3 Aider les proches aidants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Table ronde 3 Aider les proches aidants</vt:lpstr>
      <vt:lpstr>Table ronde 4 Habiter-Héberger-Accueillir :  vers la fin du tout EHPAD</vt:lpstr>
      <vt:lpstr>Conclusions et clôture  de la journée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Guerra</dc:creator>
  <cp:lastModifiedBy>Marie Alexandrine Louis-François</cp:lastModifiedBy>
  <cp:revision>33</cp:revision>
  <cp:lastPrinted>2014-12-08T15:13:32Z</cp:lastPrinted>
  <dcterms:created xsi:type="dcterms:W3CDTF">2014-12-08T13:38:43Z</dcterms:created>
  <dcterms:modified xsi:type="dcterms:W3CDTF">2014-12-10T16:14:40Z</dcterms:modified>
</cp:coreProperties>
</file>